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notesSlide3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media/image33.jpeg" ContentType="image/jpeg"/>
  <Override PartName="/ppt/media/image8.wmf" ContentType="image/x-wmf"/>
  <Override PartName="/ppt/media/image28.jpeg" ContentType="image/jpeg"/>
  <Override PartName="/ppt/media/image1.png" ContentType="image/png"/>
  <Override PartName="/ppt/media/image54.jpeg" ContentType="image/jpeg"/>
  <Override PartName="/ppt/media/image2.jpeg" ContentType="image/jpeg"/>
  <Override PartName="/ppt/media/image3.gif" ContentType="image/gif"/>
  <Override PartName="/ppt/media/image9.wmf" ContentType="image/x-wmf"/>
  <Override PartName="/ppt/media/image56.jpeg" ContentType="image/jpeg"/>
  <Override PartName="/ppt/media/image4.jpeg" ContentType="image/jpeg"/>
  <Override PartName="/ppt/media/image5.png" ContentType="image/png"/>
  <Override PartName="/ppt/media/image34.jpeg" ContentType="image/jpeg"/>
  <Override PartName="/ppt/media/image6.png" ContentType="image/png"/>
  <Override PartName="/ppt/media/image7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46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36.jpeg" ContentType="image/jpeg"/>
  <Override PartName="/ppt/media/image25.png" ContentType="image/pn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5.jpeg" ContentType="image/jpeg"/>
  <Override PartName="/ppt/media/image37.jpeg" ContentType="image/jpeg"/>
  <Override PartName="/ppt/media/image38.jpeg" ContentType="image/jpeg"/>
  <Override PartName="/ppt/media/image55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move the slide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CH" sz="2000" spc="-1" strike="noStrike">
                <a:latin typeface="Arial"/>
              </a:rPr>
              <a:t>Click to edit the notes format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CH" sz="1400" spc="-1" strike="noStrike">
                <a:latin typeface="Times New Roman"/>
              </a:rPr>
              <a:t>&lt;header&gt;</a:t>
            </a:r>
            <a:endParaRPr b="0" lang="de-CH" sz="1400" spc="-1" strike="noStrike">
              <a:latin typeface="Times New Roman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CH" sz="1400" spc="-1" strike="noStrike">
                <a:latin typeface="Times New Roman"/>
              </a:rPr>
              <a:t>&lt;date/time&gt;</a:t>
            </a:r>
            <a:endParaRPr b="0" lang="de-CH" sz="1400" spc="-1" strike="noStrike">
              <a:latin typeface="Times New Roman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CH" sz="1400" spc="-1" strike="noStrike">
                <a:latin typeface="Times New Roman"/>
              </a:rPr>
              <a:t>&lt;footer&gt;</a:t>
            </a:r>
            <a:endParaRPr b="0" lang="de-CH" sz="1400" spc="-1" strike="noStrike">
              <a:latin typeface="Times New Roman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B6C24BF-EEF2-49B4-BD98-61D35777A8B5}" type="slidenum">
              <a:rPr b="0" lang="de-CH" sz="1400" spc="-1" strike="noStrike">
                <a:latin typeface="Times New Roman"/>
              </a:rPr>
              <a:t>&lt;number&gt;</a:t>
            </a:fld>
            <a:endParaRPr b="0" lang="de-CH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9BA780F-E708-482E-BC36-5DA7BE933F41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0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EBAC504-E57B-4593-9E5E-8471A5263D57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32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0D622DC-71FE-4D25-92E6-8CE8E52B732B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42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2417DD4-89C2-4213-81E9-273F75FB8AD5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F18D18A-B20C-45A1-A458-14FF49A31DCE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46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22A0D9D-BC12-47FD-AC14-154E007D9070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3697531-211B-443B-A6BB-F8D146E4FB45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0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846FEADE-30D6-4D5C-874C-99A39AD28AAC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1F4C8C5-B7E2-400F-A449-FDE7AAA84BF1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4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A83BB5B-E582-4216-9FE8-D89259B80370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68642681-609A-4ECE-90CD-0A462AA910BD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52F5F2D-F638-471E-A1C9-23F40C43C9D7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2FCFDF1-F635-4CB3-B787-BCB380114603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16DD33C-5717-40DB-A758-943D9EE1A1EF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357EBD3-1531-46ED-AD8B-F6DB512BB008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62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D919DFD-1D54-45CE-98AD-5B3936AB40C0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3F09AB5-89F5-4EC9-8951-22B119734875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66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8310BF2-3963-4B1D-9C8A-0B6243B772BC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68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476DF467-5631-4316-BC60-42A8785768A2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70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128CA92-7A45-4019-B946-4EFFA4ED4FEA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72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C141775-2170-4AE4-ACAC-036863597FBD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74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E6B5DDB-AD53-48B8-A856-DA508FABE5A2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  <p:sp>
        <p:nvSpPr>
          <p:cNvPr id="577" name="CustomShape 5"/>
          <p:cNvSpPr/>
          <p:nvPr/>
        </p:nvSpPr>
        <p:spPr>
          <a:xfrm>
            <a:off x="388476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8A004D0-36FE-4311-84D5-CB6F0759BCB6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4956C8A-1F23-43BE-869F-C21CFD2AA82C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79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6FBB044F-34E2-4C59-94D9-06A2ACB12115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4B6F19D9-CA5A-4728-928E-D09F9C4360BC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83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64EF0AB-F1C1-4D01-B8A5-4D81255CDCFA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38AD573-90D8-46B8-95DD-23201C470B2F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87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40A917C-7430-4526-B537-634920075BB2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8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BA61B02-B6C4-4E03-87E0-470A5296B384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91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442ACF8-444D-48FA-8E3B-ABB8331187CB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93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A83E7BF-99D9-4690-9650-901902007DF8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80E40D9-5C2D-4704-AAF4-4D0D9243C174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63F3D79-F296-4051-9EE8-25AF197A3EA2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99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192CF0F-191D-4D31-AB68-0E2D9A0DDAFF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01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7F610D0-4861-47AC-BF24-137C783D9413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D7168DA-DB28-4948-A6F3-CE9F55039AAD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0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6325555-44A8-4FF5-8DC8-DA7F9DBF3120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607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2B92816-4A42-4573-A206-D1648825CC4B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0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1AE99B6-ADE1-4720-82AF-1B944D34BA1F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C76AE22-C233-45F2-B4DB-C6818234DF88}" type="slidenum">
              <a:rPr b="0" lang="de-CH" sz="1200" spc="-1" strike="noStrike">
                <a:solidFill>
                  <a:srgbClr val="000000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de-CH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CH" sz="4400" spc="-1" strike="noStrike">
                <a:latin typeface="Arial"/>
              </a:rPr>
              <a:t>Click to edit the title text format</a:t>
            </a:r>
            <a:endParaRPr b="0" lang="de-CH" sz="44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latin typeface="Arial"/>
              </a:rPr>
              <a:t>Click to edit the outline text format</a:t>
            </a:r>
            <a:endParaRPr b="0" lang="de-C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800" spc="-1" strike="noStrike">
                <a:latin typeface="Arial"/>
              </a:rPr>
              <a:t>Second Outline Level</a:t>
            </a:r>
            <a:endParaRPr b="0" lang="de-C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400" spc="-1" strike="noStrike">
                <a:latin typeface="Arial"/>
              </a:rPr>
              <a:t>Third Outline Level</a:t>
            </a:r>
            <a:endParaRPr b="0" lang="de-C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latin typeface="Arial"/>
              </a:rPr>
              <a:t>Fourth Outline Level</a:t>
            </a:r>
            <a:endParaRPr b="0" lang="de-C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Fifth Outline Level</a:t>
            </a:r>
            <a:endParaRPr b="0" lang="de-C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Sixth Outline Level</a:t>
            </a:r>
            <a:endParaRPr b="0" lang="de-C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latin typeface="Arial"/>
              </a:rPr>
              <a:t>Seventh Outline Level</a:t>
            </a:r>
            <a:endParaRPr b="0" lang="de-C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gif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921600" y="2678400"/>
            <a:ext cx="7283160" cy="52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</a:pPr>
            <a:r>
              <a:rPr b="0" lang="de-CH" sz="3200" spc="-1" strike="noStrike">
                <a:solidFill>
                  <a:srgbClr val="1e6a39"/>
                </a:solidFill>
                <a:latin typeface="Calibri"/>
                <a:cs typeface="Arial"/>
              </a:rPr>
              <a:t>Free Electrons and Molecules </a:t>
            </a:r>
            <a:r>
              <a:rPr b="0" lang="de-CH" sz="3200" spc="-1" strike="noStrike">
                <a:solidFill>
                  <a:srgbClr val="1e6a39"/>
                </a:solidFill>
                <a:latin typeface="Calibri"/>
                <a:cs typeface="Calibri"/>
              </a:rPr>
              <a:t>—</a:t>
            </a:r>
            <a:r>
              <a:rPr b="0" lang="de-CH" sz="3200" spc="-1" strike="noStrike">
                <a:solidFill>
                  <a:srgbClr val="1e6a39"/>
                </a:solidFill>
                <a:latin typeface="Calibri"/>
                <a:cs typeface="Arial"/>
              </a:rPr>
              <a:t> </a:t>
            </a:r>
            <a:endParaRPr b="0" lang="de-CH" sz="32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CH" sz="3200" spc="-1" strike="noStrike">
                <a:solidFill>
                  <a:srgbClr val="1e6a39"/>
                </a:solidFill>
                <a:latin typeface="Calibri"/>
                <a:cs typeface="Arial"/>
              </a:rPr>
              <a:t>a Lifelong Passion</a:t>
            </a:r>
            <a:endParaRPr b="0" lang="de-CH" sz="32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3711600" y="4896000"/>
            <a:ext cx="1744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Arial"/>
              </a:rPr>
              <a:t>Michael Allan</a:t>
            </a:r>
            <a:endParaRPr b="0" lang="de-CH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Arial"/>
              </a:rPr>
              <a:t>University of Fribourg</a:t>
            </a:r>
            <a:endParaRPr b="0" lang="de-CH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Arial"/>
              </a:rPr>
              <a:t>Switzerland</a:t>
            </a:r>
            <a:endParaRPr b="0" lang="de-CH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Arial"/>
              </a:rPr>
              <a:t>(emeritus)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035FE8DF-825B-4F06-A9A1-2DCFF1D9B67B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440640" y="6170040"/>
            <a:ext cx="1977120" cy="367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Arial"/>
              </a:rPr>
              <a:t>DAMOP 2020</a:t>
            </a:r>
            <a:endParaRPr b="0" lang="de-CH" sz="1800" spc="-1" strike="noStrike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C04929AC-1276-4D93-96F7-488D20B7C1E5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283" name="Picture 3" descr=""/>
          <p:cNvPicPr/>
          <p:nvPr/>
        </p:nvPicPr>
        <p:blipFill>
          <a:blip r:embed="rId1"/>
          <a:srcRect l="11884" t="0" r="10843" b="0"/>
          <a:stretch/>
        </p:blipFill>
        <p:spPr>
          <a:xfrm>
            <a:off x="331200" y="257760"/>
            <a:ext cx="1994760" cy="117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1454400" y="1454400"/>
            <a:ext cx="61459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Jimena Gorfinkiel</a:t>
            </a:r>
            <a:endParaRPr b="0" lang="de-CH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Alexandra Loupas</a:t>
            </a:r>
            <a:endParaRPr b="0" lang="de-CH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Zdeněk Mašín</a:t>
            </a:r>
            <a:br/>
            <a:endParaRPr b="0" lang="de-CH" sz="1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8D064217-E8F1-40A1-B26D-C92D2336EAC2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248AF290-1CA6-4E21-8196-B49C8F2EBD0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1071000" y="4435200"/>
            <a:ext cx="373608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DejaVu Sans"/>
              </a:rPr>
              <a:t>Localization of S-matrix poles in the complex energy plane using the molecular R-matrix method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ff"/>
                </a:solidFill>
                <a:latin typeface="Calibri"/>
                <a:cs typeface="DejaVu Sans"/>
              </a:rPr>
              <a:t>Thursday M5.7 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1051200" y="720000"/>
            <a:ext cx="6896160" cy="833760"/>
          </a:xfrm>
          <a:prstGeom prst="rect">
            <a:avLst/>
          </a:prstGeom>
          <a:solidFill>
            <a:srgbClr val="ffffff"/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6"/>
          <p:cNvSpPr/>
          <p:nvPr/>
        </p:nvSpPr>
        <p:spPr>
          <a:xfrm>
            <a:off x="1908000" y="907200"/>
            <a:ext cx="5551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Electronic excitation in molecules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350" name="CustomShape 7"/>
          <p:cNvSpPr/>
          <p:nvPr/>
        </p:nvSpPr>
        <p:spPr>
          <a:xfrm>
            <a:off x="6480000" y="5846400"/>
            <a:ext cx="1870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Romarly Da Costa</a:t>
            </a:r>
            <a:endParaRPr b="0" lang="de-CH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6553080" y="6356520"/>
            <a:ext cx="2131920" cy="36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5A8AF590-8ED4-422C-9FAD-BFB04D7E11CD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DejaVu Sans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6022080" y="3625200"/>
            <a:ext cx="245880" cy="446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3" name="Picture 1" descr=""/>
          <p:cNvPicPr/>
          <p:nvPr/>
        </p:nvPicPr>
        <p:blipFill>
          <a:blip r:embed="rId1"/>
          <a:stretch/>
        </p:blipFill>
        <p:spPr>
          <a:xfrm>
            <a:off x="1526400" y="720000"/>
            <a:ext cx="6109920" cy="4383000"/>
          </a:xfrm>
          <a:prstGeom prst="rect">
            <a:avLst/>
          </a:prstGeom>
          <a:ln>
            <a:noFill/>
          </a:ln>
        </p:spPr>
      </p:pic>
      <p:sp>
        <p:nvSpPr>
          <p:cNvPr id="354" name="CustomShape 3"/>
          <p:cNvSpPr/>
          <p:nvPr/>
        </p:nvSpPr>
        <p:spPr>
          <a:xfrm>
            <a:off x="217800" y="5715000"/>
            <a:ext cx="6037920" cy="73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5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Arial"/>
                <a:cs typeface="DejaVu Sans"/>
              </a:rPr>
              <a:t>Khrystyna Regeta, Michael Allan, Zdeněk Mašín, and Jimena D. Gorfinkiel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Arial"/>
                <a:cs typeface="DejaVu Sans"/>
              </a:rPr>
              <a:t>J. Chem. Phys. 2016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355" name="CustomShape 4"/>
          <p:cNvSpPr/>
          <p:nvPr/>
        </p:nvSpPr>
        <p:spPr>
          <a:xfrm>
            <a:off x="4097880" y="979200"/>
            <a:ext cx="158868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48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DejaVu Sans"/>
              </a:rPr>
              <a:t>Pyrimidine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555200" y="1440000"/>
            <a:ext cx="61459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2400" spc="-1" strike="noStrike">
                <a:solidFill>
                  <a:srgbClr val="000000"/>
                </a:solidFill>
                <a:latin typeface="Calibri"/>
                <a:cs typeface="DejaVu Sans"/>
              </a:rPr>
              <a:t>Ilya Fabrikant</a:t>
            </a:r>
            <a:br/>
            <a:endParaRPr b="0" lang="de-CH" sz="2400" spc="-1" strike="noStrike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66192798-8A4A-4D4C-8762-030CF388C55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E3200161-E2B1-4B4F-9BA8-7A10282F9B6B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59" name="CustomShape 4"/>
          <p:cNvSpPr/>
          <p:nvPr/>
        </p:nvSpPr>
        <p:spPr>
          <a:xfrm>
            <a:off x="1051200" y="4401000"/>
            <a:ext cx="3736080" cy="115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DejaVu Sans"/>
              </a:rPr>
              <a:t>H. Ambalampitiya, I.I. Fabrikant, 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DejaVu Sans"/>
              </a:rPr>
              <a:t>Quantum and semiclassical cross section of dissociative electron attachment to polyatomic molecules.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ff"/>
                </a:solidFill>
                <a:latin typeface="Calibri"/>
                <a:cs typeface="DejaVu Sans"/>
              </a:rPr>
              <a:t>Thursday, Session M5.9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1051200" y="720000"/>
            <a:ext cx="6896160" cy="833760"/>
          </a:xfrm>
          <a:prstGeom prst="rect">
            <a:avLst/>
          </a:prstGeom>
          <a:solidFill>
            <a:srgbClr val="ffffff"/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6"/>
          <p:cNvSpPr/>
          <p:nvPr/>
        </p:nvSpPr>
        <p:spPr>
          <a:xfrm>
            <a:off x="1771200" y="921600"/>
            <a:ext cx="5961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Nonadiabatic effects in resonances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362" name="TextShape 7"/>
          <p:cNvSpPr txBox="1"/>
          <p:nvPr/>
        </p:nvSpPr>
        <p:spPr>
          <a:xfrm>
            <a:off x="1209600" y="1771200"/>
            <a:ext cx="688320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de-CH" sz="2200" spc="-1" strike="noStrike">
                <a:solidFill>
                  <a:srgbClr val="000000"/>
                </a:solidFill>
                <a:latin typeface="Calibri"/>
                <a:cs typeface="Arial"/>
              </a:rPr>
              <a:t>(magic resonances where I would never expect them)</a:t>
            </a:r>
            <a:endParaRPr b="0" lang="de-CH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2434680" y="993600"/>
            <a:ext cx="427428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Dipole-bound states</a:t>
            </a:r>
            <a:br/>
            <a:endParaRPr b="0" lang="de-CH" sz="2800" spc="-1" strike="noStrike"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0DE3DE0B-398A-4E3F-9C2A-D0BA1A17980D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65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94D94574-BB11-437C-ABD3-16C2AC617D3E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1029960" y="3089880"/>
            <a:ext cx="6974640" cy="214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4" descr=""/>
          <p:cNvPicPr/>
          <p:nvPr/>
        </p:nvPicPr>
        <p:blipFill>
          <a:blip r:embed="rId1"/>
          <a:stretch/>
        </p:blipFill>
        <p:spPr>
          <a:xfrm>
            <a:off x="2557440" y="1793520"/>
            <a:ext cx="3805920" cy="395064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2822400" y="664200"/>
            <a:ext cx="31838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000000"/>
                </a:solidFill>
                <a:latin typeface="Symbol"/>
                <a:cs typeface="Symbol"/>
              </a:rPr>
              <a:t></a:t>
            </a:r>
            <a:r>
              <a:rPr b="0" lang="de-CH" sz="18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=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1.83</a:t>
            </a:r>
            <a:r>
              <a:rPr b="0" lang="de-CH" sz="12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D   -  subcritical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1426680" y="921600"/>
            <a:ext cx="6145920" cy="4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Dipole-bound states</a:t>
            </a:r>
            <a:br/>
            <a:endParaRPr b="0" lang="de-CH" sz="2800" spc="-1" strike="noStrike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E0BD15A7-C685-4A67-BBFC-BA9D92A1DFC5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30221D9F-4D56-4A9E-8577-AC7E8928B133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3039120" y="2606400"/>
            <a:ext cx="4015080" cy="2994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1055160" y="504000"/>
            <a:ext cx="6984360" cy="39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000" spc="-1" strike="noStrike">
                <a:solidFill>
                  <a:srgbClr val="339966"/>
                </a:solidFill>
                <a:latin typeface="Times New Roman"/>
                <a:cs typeface="DejaVu Sans"/>
              </a:rPr>
              <a:t>Vibrational excitation in hydrogen fluoride: experiment and theory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302400" y="5832000"/>
            <a:ext cx="740628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Martin Čížek, Jiří Horáček, Michael Allan, </a:t>
            </a:r>
            <a:r>
              <a:rPr b="0" lang="de-CH" sz="1600" spc="-1" strike="noStrike">
                <a:solidFill>
                  <a:srgbClr val="0000ff"/>
                </a:solidFill>
                <a:latin typeface="Times New Roman"/>
                <a:cs typeface="DejaVu Sans"/>
              </a:rPr>
              <a:t>Ilya I. Fabrikant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 and Wolfgang Domcke 2003</a:t>
            </a:r>
            <a:endParaRPr b="0" lang="de-CH" sz="1600" spc="-1" strike="noStrike">
              <a:latin typeface="Arial"/>
            </a:endParaRPr>
          </a:p>
        </p:txBody>
      </p:sp>
      <p:pic>
        <p:nvPicPr>
          <p:cNvPr id="375" name="Fig_HF_exper" descr=""/>
          <p:cNvPicPr/>
          <p:nvPr/>
        </p:nvPicPr>
        <p:blipFill>
          <a:blip r:embed="rId1"/>
          <a:stretch/>
        </p:blipFill>
        <p:spPr>
          <a:xfrm>
            <a:off x="533520" y="1447920"/>
            <a:ext cx="3655080" cy="3792960"/>
          </a:xfrm>
          <a:prstGeom prst="rect">
            <a:avLst/>
          </a:prstGeom>
          <a:ln>
            <a:noFill/>
          </a:ln>
        </p:spPr>
      </p:pic>
      <p:pic>
        <p:nvPicPr>
          <p:cNvPr id="376" name="Fig_HF_theory" descr=""/>
          <p:cNvPicPr/>
          <p:nvPr/>
        </p:nvPicPr>
        <p:blipFill>
          <a:blip r:embed="rId2"/>
          <a:stretch/>
        </p:blipFill>
        <p:spPr>
          <a:xfrm>
            <a:off x="4876920" y="1447920"/>
            <a:ext cx="3655080" cy="3792960"/>
          </a:xfrm>
          <a:prstGeom prst="rect">
            <a:avLst/>
          </a:prstGeom>
          <a:ln>
            <a:noFill/>
          </a:ln>
        </p:spPr>
      </p:pic>
      <p:sp>
        <p:nvSpPr>
          <p:cNvPr id="377" name="CustomShape 3"/>
          <p:cNvSpPr/>
          <p:nvPr/>
        </p:nvSpPr>
        <p:spPr>
          <a:xfrm>
            <a:off x="7088760" y="914400"/>
            <a:ext cx="142668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ff3300"/>
                </a:solidFill>
                <a:latin typeface="Symbol"/>
                <a:cs typeface="Symbol"/>
              </a:rPr>
              <a:t></a:t>
            </a:r>
            <a:r>
              <a:rPr b="0" lang="de-CH" sz="18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=</a:t>
            </a:r>
            <a:r>
              <a:rPr b="0" lang="de-CH" sz="16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1.83</a:t>
            </a:r>
            <a:r>
              <a:rPr b="0" lang="de-CH" sz="12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ff3300"/>
                </a:solidFill>
                <a:latin typeface="Times New Roman"/>
                <a:cs typeface="DejaVu Sans"/>
              </a:rPr>
              <a:t>D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734400" y="1180800"/>
            <a:ext cx="7876440" cy="448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6553080" y="6356520"/>
            <a:ext cx="212616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AA83FE65-6CF7-468E-BD6D-FB61354F022C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80" name="Picture 3" descr=""/>
          <p:cNvPicPr/>
          <p:nvPr/>
        </p:nvPicPr>
        <p:blipFill>
          <a:blip r:embed="rId1"/>
          <a:stretch/>
        </p:blipFill>
        <p:spPr>
          <a:xfrm>
            <a:off x="304920" y="358920"/>
            <a:ext cx="3394440" cy="6325920"/>
          </a:xfrm>
          <a:prstGeom prst="rect">
            <a:avLst/>
          </a:prstGeom>
          <a:ln>
            <a:noFill/>
          </a:ln>
        </p:spPr>
      </p:pic>
      <p:pic>
        <p:nvPicPr>
          <p:cNvPr id="381" name="Picture 4" descr=""/>
          <p:cNvPicPr/>
          <p:nvPr/>
        </p:nvPicPr>
        <p:blipFill>
          <a:blip r:embed="rId2"/>
          <a:stretch/>
        </p:blipFill>
        <p:spPr>
          <a:xfrm>
            <a:off x="4496760" y="1886400"/>
            <a:ext cx="3508200" cy="3641760"/>
          </a:xfrm>
          <a:prstGeom prst="rect">
            <a:avLst/>
          </a:prstGeom>
          <a:ln>
            <a:noFill/>
          </a:ln>
        </p:spPr>
      </p:pic>
      <p:sp>
        <p:nvSpPr>
          <p:cNvPr id="382" name="CustomShape 2"/>
          <p:cNvSpPr/>
          <p:nvPr/>
        </p:nvSpPr>
        <p:spPr>
          <a:xfrm>
            <a:off x="4406040" y="388800"/>
            <a:ext cx="4289760" cy="70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000" spc="-1" strike="noStrike">
                <a:solidFill>
                  <a:srgbClr val="339966"/>
                </a:solidFill>
                <a:latin typeface="Times New Roman"/>
                <a:cs typeface="DejaVu Sans"/>
              </a:rPr>
              <a:t>observe the amazing similarity between </a:t>
            </a:r>
            <a:endParaRPr b="0" lang="de-CH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2000" spc="-1" strike="noStrike">
                <a:solidFill>
                  <a:srgbClr val="339966"/>
                </a:solidFill>
                <a:latin typeface="Times New Roman"/>
                <a:cs typeface="DejaVu Sans"/>
              </a:rPr>
              <a:t>O-H stretch and F-H stretch!</a:t>
            </a:r>
            <a:endParaRPr b="0" lang="de-CH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152360" y="224640"/>
            <a:ext cx="679860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</a:pPr>
            <a:r>
              <a:rPr b="0" lang="de-CH" sz="2400" spc="-1" strike="noStrike">
                <a:solidFill>
                  <a:srgbClr val="333399"/>
                </a:solidFill>
                <a:latin typeface="Times New Roman"/>
                <a:cs typeface="DejaVu Sans"/>
              </a:rPr>
              <a:t>Similarity of vibrational cross sections in CO</a:t>
            </a:r>
            <a:r>
              <a:rPr b="0" lang="de-CH" sz="2800" spc="-1" strike="noStrike" baseline="-25000">
                <a:solidFill>
                  <a:srgbClr val="333399"/>
                </a:solidFill>
                <a:latin typeface="Times New Roman"/>
                <a:cs typeface="DejaVu Sans"/>
              </a:rPr>
              <a:t>2</a:t>
            </a:r>
            <a:r>
              <a:rPr b="0" lang="de-CH" sz="2400" spc="-1" strike="noStrike">
                <a:solidFill>
                  <a:srgbClr val="333399"/>
                </a:solidFill>
                <a:latin typeface="Times New Roman"/>
                <a:cs typeface="DejaVu Sans"/>
              </a:rPr>
              <a:t> and HF</a:t>
            </a:r>
            <a:endParaRPr b="0" lang="de-CH" sz="2400" spc="-1" strike="noStrike">
              <a:latin typeface="Arial"/>
            </a:endParaRPr>
          </a:p>
        </p:txBody>
      </p:sp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1535040" y="1677960"/>
            <a:ext cx="6196680" cy="439344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2347920" y="1120680"/>
            <a:ext cx="12056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a50021"/>
                </a:solidFill>
                <a:latin typeface="Symbol"/>
                <a:cs typeface="Symbol"/>
              </a:rPr>
              <a:t></a:t>
            </a:r>
            <a:r>
              <a:rPr b="0" lang="de-CH" sz="2400" spc="-1" strike="noStrike">
                <a:solidFill>
                  <a:srgbClr val="a50021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a50021"/>
                </a:solidFill>
                <a:latin typeface="Times New Roman"/>
                <a:cs typeface="DejaVu Sans"/>
              </a:rPr>
              <a:t>= </a:t>
            </a:r>
            <a:r>
              <a:rPr b="0" lang="de-CH" sz="2400" spc="-1" strike="noStrike">
                <a:solidFill>
                  <a:srgbClr val="a50021"/>
                </a:solidFill>
                <a:latin typeface="Sylfaen"/>
                <a:cs typeface="DejaVu Sans"/>
              </a:rPr>
              <a:t>0 D 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386" name="CustomShape 3"/>
          <p:cNvSpPr/>
          <p:nvPr/>
        </p:nvSpPr>
        <p:spPr>
          <a:xfrm>
            <a:off x="5462280" y="1139760"/>
            <a:ext cx="14342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a50021"/>
                </a:solidFill>
                <a:latin typeface="Symbol"/>
                <a:cs typeface="Symbol"/>
              </a:rPr>
              <a:t></a:t>
            </a:r>
            <a:r>
              <a:rPr b="0" lang="de-CH" sz="2400" spc="-1" strike="noStrike">
                <a:solidFill>
                  <a:srgbClr val="a50021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a50021"/>
                </a:solidFill>
                <a:latin typeface="Times New Roman"/>
                <a:cs typeface="DejaVu Sans"/>
              </a:rPr>
              <a:t>= </a:t>
            </a:r>
            <a:r>
              <a:rPr b="0" lang="de-CH" sz="2400" spc="-1" strike="noStrike">
                <a:solidFill>
                  <a:srgbClr val="a50021"/>
                </a:solidFill>
                <a:latin typeface="Sylfaen"/>
                <a:cs typeface="DejaVu Sans"/>
              </a:rPr>
              <a:t>1.8 D 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76000" y="1785600"/>
            <a:ext cx="8392680" cy="281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marL="360000" indent="-356760">
              <a:lnSpc>
                <a:spcPct val="100000"/>
              </a:lnSpc>
              <a:spcAft>
                <a:spcPts val="3969"/>
              </a:spcAft>
              <a:buClr>
                <a:srgbClr val="1e6a39"/>
              </a:buClr>
              <a:buFont typeface="Liberation Serif"/>
              <a:buAutoNum type="arabicPeriod"/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Nostalgic memories of early times</a:t>
            </a:r>
            <a:endParaRPr b="0" lang="de-CH" sz="2400" spc="-1" strike="noStrike">
              <a:latin typeface="Arial"/>
            </a:endParaRPr>
          </a:p>
          <a:p>
            <a:pPr marL="360000" indent="-356760">
              <a:lnSpc>
                <a:spcPct val="100000"/>
              </a:lnSpc>
              <a:spcAft>
                <a:spcPts val="3969"/>
              </a:spcAft>
              <a:buClr>
                <a:srgbClr val="1e6a39"/>
              </a:buClr>
              <a:buFont typeface="Liberation Serif"/>
              <a:buAutoNum type="arabicPeriod"/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Electronic excitation by electron impact on noble gasses and molecules</a:t>
            </a:r>
            <a:endParaRPr b="0" lang="de-CH" sz="2400" spc="-1" strike="noStrike">
              <a:latin typeface="Arial"/>
            </a:endParaRPr>
          </a:p>
          <a:p>
            <a:pPr marL="360000" indent="-356760">
              <a:lnSpc>
                <a:spcPct val="100000"/>
              </a:lnSpc>
              <a:spcAft>
                <a:spcPts val="3969"/>
              </a:spcAft>
              <a:buClr>
                <a:srgbClr val="1e6a39"/>
              </a:buClr>
              <a:buFont typeface="Liberation Serif"/>
              <a:buAutoNum type="arabicPeriod"/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Nonadiabatic effects in resonances</a:t>
            </a:r>
            <a:endParaRPr b="0" lang="de-CH" sz="2400" spc="-1" strike="noStrike">
              <a:latin typeface="Arial"/>
            </a:endParaRPr>
          </a:p>
          <a:p>
            <a:pPr marL="360000" indent="-356760">
              <a:lnSpc>
                <a:spcPct val="100000"/>
              </a:lnSpc>
              <a:spcAft>
                <a:spcPts val="3969"/>
              </a:spcAft>
              <a:buClr>
                <a:srgbClr val="1e6a39"/>
              </a:buClr>
              <a:buFont typeface="Liberation Serif"/>
              <a:buAutoNum type="arabicPeriod"/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2D EELS   </a:t>
            </a: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Calibri"/>
              </a:rPr>
              <a:t>→  </a:t>
            </a: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 dynamics of negative ion resonances </a:t>
            </a:r>
            <a:r>
              <a:rPr b="0" lang="de-CH" sz="2000" spc="-1" strike="noStrike">
                <a:solidFill>
                  <a:srgbClr val="0000ff"/>
                </a:solidFill>
                <a:latin typeface="Calibri"/>
                <a:cs typeface="Arial"/>
              </a:rPr>
              <a:t>(2015-2016)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88C5DE05-3023-456C-BE1F-CFF3B81C58A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ABF60664-C211-46A4-9F3B-0CEFCDC40E51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4363200" y="3767760"/>
            <a:ext cx="4447080" cy="282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Daniel Slaughter    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Thorsten Weber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Ali Belkacem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Robert Lucchese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Cynthia Trevisan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C. William McCurdy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Thomas Rescigno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"Nonadiabatic dynamics in dissociative  electron attachment to formic acid"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the presence of a conical intersection between two metastable anion potential energy surfaces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000000"/>
                </a:solidFill>
                <a:latin typeface="Calibri"/>
                <a:cs typeface="DejaVu Sans"/>
              </a:rPr>
              <a:t>Poster Session E01.00023</a:t>
            </a:r>
            <a:endParaRPr b="0" lang="de-CH" sz="1200" spc="-1" strike="noStrike"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3830400" y="2346120"/>
            <a:ext cx="4829040" cy="7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Times New Roman"/>
              </a:rPr>
              <a:t>Wim Vanroose, Zhiyong Zhang, C.W. McCurdy, and T. N. Rescigno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Times New Roman"/>
              </a:rPr>
              <a:t>Phys. Rev. Lett. 2004</a:t>
            </a:r>
            <a:endParaRPr b="0" lang="de-CH" sz="1400" spc="-1" strike="noStrike"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277560" y="2030400"/>
            <a:ext cx="3436200" cy="2849760"/>
          </a:xfrm>
          <a:prstGeom prst="rect">
            <a:avLst/>
          </a:prstGeom>
          <a:ln>
            <a:noFill/>
          </a:ln>
        </p:spPr>
      </p:pic>
      <p:sp>
        <p:nvSpPr>
          <p:cNvPr id="390" name="CustomShape 3"/>
          <p:cNvSpPr/>
          <p:nvPr/>
        </p:nvSpPr>
        <p:spPr>
          <a:xfrm>
            <a:off x="2880000" y="648000"/>
            <a:ext cx="2782440" cy="63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Theory for CO</a:t>
            </a:r>
            <a:r>
              <a:rPr b="0" lang="de-CH" sz="2800" spc="-1" strike="noStrike" baseline="-101000">
                <a:solidFill>
                  <a:srgbClr val="1e6a39"/>
                </a:solidFill>
                <a:latin typeface="Calibri"/>
                <a:cs typeface="Arial"/>
              </a:rPr>
              <a:t>2</a:t>
            </a:r>
            <a:endParaRPr b="0" lang="de-CH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123200" y="1958400"/>
            <a:ext cx="6896160" cy="2201760"/>
          </a:xfrm>
          <a:prstGeom prst="rect">
            <a:avLst/>
          </a:prstGeom>
          <a:solidFill>
            <a:srgbClr val="ffffff"/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2"/>
          <p:cNvSpPr/>
          <p:nvPr/>
        </p:nvSpPr>
        <p:spPr>
          <a:xfrm>
            <a:off x="1425600" y="2010960"/>
            <a:ext cx="647712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200000"/>
              </a:lnSpc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2-dimensional Electron Energy Loss Spectra   </a:t>
            </a: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Calibri"/>
              </a:rPr>
              <a:t>→  </a:t>
            </a: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 dynamics of negative ion resonances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936000" y="1574280"/>
            <a:ext cx="23454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000000"/>
                </a:solidFill>
                <a:latin typeface="Calibri"/>
                <a:cs typeface="DejaVu Sans"/>
              </a:rPr>
              <a:t>Photochemistry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5313600" y="6019200"/>
            <a:ext cx="3544560" cy="63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Alternative: 2D anion photoelectron (PE) spectroscopy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Jan R. R. Verlet, Durham University</a:t>
            </a:r>
            <a:endParaRPr b="0" lang="de-CH" sz="1200" spc="-1" strike="noStrike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388800" y="5645880"/>
            <a:ext cx="362736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Neutral molecule dynamics at this conference: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Martin Centurion "Imaging dynamics in complex molecules with ultrafast electron diffraction"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Tuesday Session C 4.1</a:t>
            </a:r>
            <a:endParaRPr b="0" lang="de-CH" sz="1200" spc="-1" strike="noStrike">
              <a:latin typeface="Arial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5286600" y="4766400"/>
            <a:ext cx="353916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Part of the motivation: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Extending quantum chemistry of bound states to electronic resonances</a:t>
            </a:r>
            <a:endParaRPr b="0" lang="de-CH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200" spc="-1" strike="noStrike">
                <a:solidFill>
                  <a:srgbClr val="231f20"/>
                </a:solidFill>
                <a:latin typeface="Calibri"/>
                <a:cs typeface="AdvOT483a8203"/>
              </a:rPr>
              <a:t>Anna Krylov, Ksenia Bravaya, Thomas Jagau</a:t>
            </a:r>
            <a:endParaRPr b="0" lang="de-CH" sz="1200" spc="-1" strike="noStrike">
              <a:latin typeface="Arial"/>
            </a:endParaRPr>
          </a:p>
        </p:txBody>
      </p:sp>
      <p:sp>
        <p:nvSpPr>
          <p:cNvPr id="397" name="CustomShape 5"/>
          <p:cNvSpPr/>
          <p:nvPr/>
        </p:nvSpPr>
        <p:spPr>
          <a:xfrm>
            <a:off x="3355200" y="422280"/>
            <a:ext cx="17553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Arial"/>
              </a:rPr>
              <a:t>dynamics ?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398" name="CustomShape 6"/>
          <p:cNvSpPr/>
          <p:nvPr/>
        </p:nvSpPr>
        <p:spPr>
          <a:xfrm>
            <a:off x="5359320" y="5573880"/>
            <a:ext cx="27608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900" spc="-1" strike="noStrike">
                <a:solidFill>
                  <a:srgbClr val="000000"/>
                </a:solidFill>
                <a:latin typeface="Montserrat-Regular"/>
                <a:cs typeface="Montserrat-Regular"/>
              </a:rPr>
              <a:t>early theory</a:t>
            </a:r>
            <a:endParaRPr b="0" lang="de-CH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900" spc="-1" strike="noStrike">
                <a:solidFill>
                  <a:srgbClr val="000000"/>
                </a:solidFill>
                <a:latin typeface="Montserrat-Regular"/>
                <a:cs typeface="Montserrat-Regular"/>
              </a:rPr>
              <a:t>H. Estrada, L. S. Cederbaum, and W. Domcke</a:t>
            </a:r>
            <a:endParaRPr b="0" lang="de-CH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900" spc="-1" strike="noStrike">
                <a:solidFill>
                  <a:srgbClr val="000000"/>
                </a:solidFill>
                <a:latin typeface="Montserrat-Regular"/>
                <a:cs typeface="Montserrat-Regular"/>
              </a:rPr>
              <a:t>(1986)</a:t>
            </a:r>
            <a:endParaRPr b="0" lang="de-CH" sz="9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5284800" y="1987560"/>
            <a:ext cx="1913760" cy="263340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993600" y="2233800"/>
            <a:ext cx="2054520" cy="2343960"/>
          </a:xfrm>
          <a:prstGeom prst="rect">
            <a:avLst/>
          </a:prstGeom>
          <a:ln>
            <a:noFill/>
          </a:ln>
        </p:spPr>
      </p:pic>
      <p:sp>
        <p:nvSpPr>
          <p:cNvPr id="401" name="CustomShape 7"/>
          <p:cNvSpPr/>
          <p:nvPr/>
        </p:nvSpPr>
        <p:spPr>
          <a:xfrm>
            <a:off x="5328000" y="1574280"/>
            <a:ext cx="20865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400" spc="-1" strike="noStrike">
                <a:solidFill>
                  <a:srgbClr val="000000"/>
                </a:solidFill>
                <a:latin typeface="Calibri"/>
                <a:cs typeface="DejaVu Sans"/>
              </a:rPr>
              <a:t>Resonances ?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402" name="CustomShape 8"/>
          <p:cNvSpPr/>
          <p:nvPr/>
        </p:nvSpPr>
        <p:spPr>
          <a:xfrm>
            <a:off x="2822400" y="3139200"/>
            <a:ext cx="19425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Calibri"/>
                <a:cs typeface="DejaVu Sans"/>
              </a:rPr>
              <a:t>conical intersections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403" name="Line 9"/>
          <p:cNvSpPr/>
          <p:nvPr/>
        </p:nvSpPr>
        <p:spPr>
          <a:xfrm flipH="1">
            <a:off x="2275200" y="3369600"/>
            <a:ext cx="590400" cy="259200"/>
          </a:xfrm>
          <a:prstGeom prst="line">
            <a:avLst/>
          </a:prstGeom>
          <a:ln w="216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2F7AB091-CA83-4F64-B3A7-F738B2A6E456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05" name="Picture 2" descr=""/>
          <p:cNvPicPr/>
          <p:nvPr/>
        </p:nvPicPr>
        <p:blipFill>
          <a:blip r:embed="rId1"/>
          <a:stretch/>
        </p:blipFill>
        <p:spPr>
          <a:xfrm>
            <a:off x="1363680" y="1584360"/>
            <a:ext cx="6263640" cy="4290120"/>
          </a:xfrm>
          <a:prstGeom prst="rect">
            <a:avLst/>
          </a:prstGeom>
          <a:ln>
            <a:noFill/>
          </a:ln>
        </p:spPr>
      </p:pic>
      <p:sp>
        <p:nvSpPr>
          <p:cNvPr id="406" name="CustomShape 2"/>
          <p:cNvSpPr/>
          <p:nvPr/>
        </p:nvSpPr>
        <p:spPr>
          <a:xfrm>
            <a:off x="576360" y="271440"/>
            <a:ext cx="8073360" cy="51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Aft>
                <a:spcPts val="2625"/>
              </a:spcAft>
            </a:pPr>
            <a:r>
              <a:rPr b="0" lang="de-CH" sz="2800" spc="-1" strike="noStrike">
                <a:solidFill>
                  <a:srgbClr val="008000"/>
                </a:solidFill>
                <a:latin typeface="Times New Roman"/>
                <a:cs typeface="Arial"/>
              </a:rPr>
              <a:t> </a:t>
            </a:r>
            <a:r>
              <a:rPr b="0" lang="de-CH" sz="2800" spc="-1" strike="noStrike">
                <a:solidFill>
                  <a:srgbClr val="008000"/>
                </a:solidFill>
                <a:latin typeface="Times New Roman"/>
                <a:cs typeface="Arial"/>
              </a:rPr>
              <a:t>Electron Energy Loss Spectrum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7428B17B-2866-4DB1-8BAD-D6D93381B817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9838475C-E1D4-49AD-BB69-DFD12815AA56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706320" y="152280"/>
            <a:ext cx="8073360" cy="99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Aft>
                <a:spcPts val="1137"/>
              </a:spcAft>
            </a:pPr>
            <a:r>
              <a:rPr b="0" lang="de-CH" sz="2800" spc="-1" strike="noStrike">
                <a:solidFill>
                  <a:srgbClr val="008000"/>
                </a:solidFill>
                <a:latin typeface="Times New Roman"/>
                <a:cs typeface="Arial"/>
              </a:rPr>
              <a:t> </a:t>
            </a:r>
            <a:r>
              <a:rPr b="0" lang="de-CH" sz="2200" spc="-1" strike="noStrike">
                <a:solidFill>
                  <a:srgbClr val="008000"/>
                </a:solidFill>
                <a:latin typeface="Times New Roman"/>
                <a:cs typeface="Arial"/>
              </a:rPr>
              <a:t>Two-dimensional </a:t>
            </a:r>
            <a:endParaRPr b="0" lang="de-CH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137"/>
              </a:spcAft>
            </a:pPr>
            <a:r>
              <a:rPr b="0" lang="de-CH" sz="2200" spc="-1" strike="noStrike">
                <a:solidFill>
                  <a:srgbClr val="008000"/>
                </a:solidFill>
                <a:latin typeface="Times New Roman"/>
                <a:cs typeface="Arial"/>
              </a:rPr>
              <a:t>Electron Energy Loss Spectrum</a:t>
            </a:r>
            <a:endParaRPr b="0" lang="de-CH" sz="2200" spc="-1" strike="noStrike">
              <a:latin typeface="Arial"/>
            </a:endParaRPr>
          </a:p>
        </p:txBody>
      </p:sp>
      <p:pic>
        <p:nvPicPr>
          <p:cNvPr id="410" name="Picture 3" descr=""/>
          <p:cNvPicPr/>
          <p:nvPr/>
        </p:nvPicPr>
        <p:blipFill>
          <a:blip r:embed="rId1"/>
          <a:stretch/>
        </p:blipFill>
        <p:spPr>
          <a:xfrm>
            <a:off x="1560600" y="1627200"/>
            <a:ext cx="5850720" cy="4128480"/>
          </a:xfrm>
          <a:prstGeom prst="rect">
            <a:avLst/>
          </a:prstGeom>
          <a:ln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ADFCC30F-EC92-4941-8B1F-EA0A4FDA7B26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B290C1E8-5622-4F7B-B365-03E531BACA4F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13" name="Picture 2" descr=""/>
          <p:cNvPicPr/>
          <p:nvPr/>
        </p:nvPicPr>
        <p:blipFill>
          <a:blip r:embed="rId1"/>
          <a:stretch/>
        </p:blipFill>
        <p:spPr>
          <a:xfrm>
            <a:off x="95400" y="3024360"/>
            <a:ext cx="2998080" cy="2113920"/>
          </a:xfrm>
          <a:prstGeom prst="rect">
            <a:avLst/>
          </a:prstGeom>
          <a:ln>
            <a:noFill/>
          </a:ln>
        </p:spPr>
      </p:pic>
      <p:pic>
        <p:nvPicPr>
          <p:cNvPr id="414" name="Picture 3" descr=""/>
          <p:cNvPicPr/>
          <p:nvPr/>
        </p:nvPicPr>
        <p:blipFill>
          <a:blip r:embed="rId2"/>
          <a:stretch/>
        </p:blipFill>
        <p:spPr>
          <a:xfrm>
            <a:off x="3240000" y="287280"/>
            <a:ext cx="5695200" cy="5645880"/>
          </a:xfrm>
          <a:prstGeom prst="rect">
            <a:avLst/>
          </a:prstGeom>
          <a:ln>
            <a:noFill/>
          </a:ln>
        </p:spPr>
      </p:pic>
      <p:pic>
        <p:nvPicPr>
          <p:cNvPr id="415" name="Picture 1" descr=""/>
          <p:cNvPicPr/>
          <p:nvPr/>
        </p:nvPicPr>
        <p:blipFill>
          <a:blip r:embed="rId3"/>
          <a:stretch/>
        </p:blipFill>
        <p:spPr>
          <a:xfrm>
            <a:off x="8077320" y="1468440"/>
            <a:ext cx="572400" cy="2139120"/>
          </a:xfrm>
          <a:prstGeom prst="rect">
            <a:avLst/>
          </a:prstGeom>
          <a:ln>
            <a:noFill/>
          </a:ln>
        </p:spPr>
      </p:pic>
      <p:sp>
        <p:nvSpPr>
          <p:cNvPr id="416" name="CustomShape 2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914FD12C-25AF-4485-9847-FA60283EDCB8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5B08CAB9-F9BA-4A57-8B45-708CE5A4C299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18" name="Picture 3" descr=""/>
          <p:cNvPicPr/>
          <p:nvPr/>
        </p:nvPicPr>
        <p:blipFill>
          <a:blip r:embed="rId1"/>
          <a:stretch/>
        </p:blipFill>
        <p:spPr>
          <a:xfrm>
            <a:off x="4191120" y="457200"/>
            <a:ext cx="4744080" cy="4703040"/>
          </a:xfrm>
          <a:prstGeom prst="rect">
            <a:avLst/>
          </a:prstGeom>
          <a:ln>
            <a:noFill/>
          </a:ln>
        </p:spPr>
      </p:pic>
      <p:pic>
        <p:nvPicPr>
          <p:cNvPr id="419" name="Picture 4" descr=""/>
          <p:cNvPicPr/>
          <p:nvPr/>
        </p:nvPicPr>
        <p:blipFill>
          <a:blip r:embed="rId2"/>
          <a:stretch/>
        </p:blipFill>
        <p:spPr>
          <a:xfrm>
            <a:off x="76320" y="1676520"/>
            <a:ext cx="3950640" cy="2539080"/>
          </a:xfrm>
          <a:prstGeom prst="rect">
            <a:avLst/>
          </a:prstGeom>
          <a:ln>
            <a:noFill/>
          </a:ln>
        </p:spPr>
      </p:pic>
      <p:sp>
        <p:nvSpPr>
          <p:cNvPr id="420" name="CustomShape 2"/>
          <p:cNvSpPr/>
          <p:nvPr/>
        </p:nvSpPr>
        <p:spPr>
          <a:xfrm>
            <a:off x="380880" y="772920"/>
            <a:ext cx="2662920" cy="336240"/>
          </a:xfrm>
          <a:prstGeom prst="rect">
            <a:avLst/>
          </a:prstGeom>
          <a:noFill/>
          <a:ln w="25560">
            <a:solidFill>
              <a:srgbClr val="3366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CH" sz="1600" spc="-1" strike="noStrike">
                <a:solidFill>
                  <a:srgbClr val="376092"/>
                </a:solidFill>
                <a:latin typeface="Tahoma"/>
                <a:cs typeface="Tahoma"/>
              </a:rPr>
              <a:t>pump &amp; probe experiment!</a:t>
            </a:r>
            <a:endParaRPr b="0" lang="de-CH" sz="1600" spc="-1" strike="noStrike">
              <a:latin typeface="Arial"/>
            </a:endParaRPr>
          </a:p>
        </p:txBody>
      </p:sp>
      <p:pic>
        <p:nvPicPr>
          <p:cNvPr id="421" name="Picture 7" descr=""/>
          <p:cNvPicPr/>
          <p:nvPr/>
        </p:nvPicPr>
        <p:blipFill>
          <a:blip r:embed="rId3"/>
          <a:stretch/>
        </p:blipFill>
        <p:spPr>
          <a:xfrm>
            <a:off x="609480" y="4800600"/>
            <a:ext cx="1508760" cy="1312200"/>
          </a:xfrm>
          <a:prstGeom prst="rect">
            <a:avLst/>
          </a:prstGeom>
          <a:ln>
            <a:noFill/>
          </a:ln>
        </p:spPr>
      </p:pic>
      <p:sp>
        <p:nvSpPr>
          <p:cNvPr id="422" name="CustomShape 3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6FFA8810-3E3D-4A32-B7BB-43E54636374D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35F548FB-F5A4-4F98-8841-6B79A1F372E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24" name="Line 2"/>
          <p:cNvSpPr/>
          <p:nvPr/>
        </p:nvSpPr>
        <p:spPr>
          <a:xfrm>
            <a:off x="318960" y="537840"/>
            <a:ext cx="8420040" cy="1800"/>
          </a:xfrm>
          <a:prstGeom prst="line">
            <a:avLst/>
          </a:prstGeom>
          <a:ln w="2844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3"/>
          <p:cNvSpPr/>
          <p:nvPr/>
        </p:nvSpPr>
        <p:spPr>
          <a:xfrm>
            <a:off x="425520" y="76320"/>
            <a:ext cx="792576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Arial"/>
              </a:rPr>
              <a:t>Pyridine</a:t>
            </a:r>
            <a:endParaRPr b="0" lang="de-CH" sz="2400" spc="-1" strike="noStrike">
              <a:latin typeface="Arial"/>
            </a:endParaRPr>
          </a:p>
        </p:txBody>
      </p:sp>
      <p:pic>
        <p:nvPicPr>
          <p:cNvPr id="426" name="Picture 7" descr=""/>
          <p:cNvPicPr/>
          <p:nvPr/>
        </p:nvPicPr>
        <p:blipFill>
          <a:blip r:embed="rId1"/>
          <a:stretch/>
        </p:blipFill>
        <p:spPr>
          <a:xfrm>
            <a:off x="289080" y="831960"/>
            <a:ext cx="2623320" cy="1572480"/>
          </a:xfrm>
          <a:prstGeom prst="rect">
            <a:avLst/>
          </a:prstGeom>
          <a:ln>
            <a:noFill/>
          </a:ln>
        </p:spPr>
      </p:pic>
      <p:sp>
        <p:nvSpPr>
          <p:cNvPr id="427" name="CustomShape 4"/>
          <p:cNvSpPr/>
          <p:nvPr/>
        </p:nvSpPr>
        <p:spPr>
          <a:xfrm>
            <a:off x="432720" y="5791320"/>
            <a:ext cx="1274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800" spc="-1" strike="noStrike">
                <a:solidFill>
                  <a:srgbClr val="002060"/>
                </a:solidFill>
                <a:latin typeface="Calibri"/>
                <a:cs typeface="DejaVu Sans"/>
              </a:rPr>
              <a:t>Kasha’s rule</a:t>
            </a:r>
            <a:endParaRPr b="0" lang="de-CH" sz="1800" spc="-1" strike="noStrike">
              <a:latin typeface="Arial"/>
            </a:endParaRPr>
          </a:p>
        </p:txBody>
      </p:sp>
      <p:pic>
        <p:nvPicPr>
          <p:cNvPr id="428" name="Picture 2" descr=""/>
          <p:cNvPicPr/>
          <p:nvPr/>
        </p:nvPicPr>
        <p:blipFill>
          <a:blip r:embed="rId2"/>
          <a:stretch/>
        </p:blipFill>
        <p:spPr>
          <a:xfrm>
            <a:off x="274680" y="2895480"/>
            <a:ext cx="2577240" cy="2415240"/>
          </a:xfrm>
          <a:prstGeom prst="rect">
            <a:avLst/>
          </a:prstGeom>
          <a:ln>
            <a:noFill/>
          </a:ln>
        </p:spPr>
      </p:pic>
      <p:pic>
        <p:nvPicPr>
          <p:cNvPr id="429" name="Picture 3" descr=""/>
          <p:cNvPicPr/>
          <p:nvPr/>
        </p:nvPicPr>
        <p:blipFill>
          <a:blip r:embed="rId3"/>
          <a:stretch/>
        </p:blipFill>
        <p:spPr>
          <a:xfrm>
            <a:off x="3078000" y="682560"/>
            <a:ext cx="5842800" cy="5320440"/>
          </a:xfrm>
          <a:prstGeom prst="rect">
            <a:avLst/>
          </a:prstGeom>
          <a:ln>
            <a:noFill/>
          </a:ln>
        </p:spPr>
      </p:pic>
      <p:sp>
        <p:nvSpPr>
          <p:cNvPr id="430" name="CustomShape 5"/>
          <p:cNvSpPr/>
          <p:nvPr/>
        </p:nvSpPr>
        <p:spPr>
          <a:xfrm>
            <a:off x="5638680" y="4419720"/>
            <a:ext cx="117180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000" spc="-1" strike="noStrike">
                <a:solidFill>
                  <a:srgbClr val="002060"/>
                </a:solidFill>
                <a:latin typeface="Symbol"/>
                <a:cs typeface="Arial"/>
              </a:rPr>
              <a:t></a:t>
            </a:r>
            <a:r>
              <a:rPr b="0" lang="de-CH" sz="2000" spc="-1" strike="noStrike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b="0" lang="de-CH" sz="2000" spc="-1" strike="noStrike">
                <a:solidFill>
                  <a:srgbClr val="002060"/>
                </a:solidFill>
                <a:latin typeface="Times New Roman"/>
                <a:cs typeface="Times New Roman"/>
              </a:rPr>
              <a:t>= 2.2 D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431" name="CustomShape 6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ED2D448E-AB4C-4F81-9415-E25FFCD81336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BE811A18-4A79-45DA-974F-0A7A3AEA8581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33" name="Line 2"/>
          <p:cNvSpPr/>
          <p:nvPr/>
        </p:nvSpPr>
        <p:spPr>
          <a:xfrm>
            <a:off x="318960" y="761760"/>
            <a:ext cx="8420040" cy="1800"/>
          </a:xfrm>
          <a:prstGeom prst="line">
            <a:avLst/>
          </a:prstGeom>
          <a:ln w="2844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3"/>
          <p:cNvSpPr/>
          <p:nvPr/>
        </p:nvSpPr>
        <p:spPr>
          <a:xfrm>
            <a:off x="425520" y="228600"/>
            <a:ext cx="792576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Arial"/>
              </a:rPr>
              <a:t>Pyridazine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435" name="CustomShape 4"/>
          <p:cNvSpPr/>
          <p:nvPr/>
        </p:nvSpPr>
        <p:spPr>
          <a:xfrm>
            <a:off x="152280" y="1219320"/>
            <a:ext cx="2205720" cy="397800"/>
          </a:xfrm>
          <a:prstGeom prst="rect">
            <a:avLst/>
          </a:prstGeom>
          <a:noFill/>
          <a:ln w="25560">
            <a:solidFill>
              <a:srgbClr val="3366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CH" sz="2000" spc="-1" strike="noStrike">
                <a:solidFill>
                  <a:srgbClr val="376092"/>
                </a:solidFill>
                <a:latin typeface="Tahoma"/>
                <a:cs typeface="Tahoma"/>
              </a:rPr>
              <a:t>« supersponge »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436" name="CustomShape 5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799756C9-AAF3-4220-9C3B-7A35EF39E904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37" name="Picture 3" descr=""/>
          <p:cNvPicPr/>
          <p:nvPr/>
        </p:nvPicPr>
        <p:blipFill>
          <a:blip r:embed="rId1"/>
          <a:stretch/>
        </p:blipFill>
        <p:spPr>
          <a:xfrm>
            <a:off x="2590920" y="914400"/>
            <a:ext cx="5885640" cy="5304600"/>
          </a:xfrm>
          <a:prstGeom prst="rect">
            <a:avLst/>
          </a:prstGeom>
          <a:ln>
            <a:noFill/>
          </a:ln>
        </p:spPr>
      </p:pic>
      <p:sp>
        <p:nvSpPr>
          <p:cNvPr id="438" name="CustomShape 6"/>
          <p:cNvSpPr/>
          <p:nvPr/>
        </p:nvSpPr>
        <p:spPr>
          <a:xfrm>
            <a:off x="152280" y="1932480"/>
            <a:ext cx="2205720" cy="1617480"/>
          </a:xfrm>
          <a:prstGeom prst="rect">
            <a:avLst/>
          </a:prstGeom>
          <a:noFill/>
          <a:ln w="25560">
            <a:solidFill>
              <a:srgbClr val="3366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CH" sz="2000" spc="-1" strike="noStrike">
                <a:solidFill>
                  <a:srgbClr val="376092"/>
                </a:solidFill>
                <a:latin typeface="Tahoma"/>
                <a:cs typeface="Tahoma"/>
              </a:rPr>
              <a:t>The capacity to thermalize electrons reveals a conical intersection !</a:t>
            </a:r>
            <a:endParaRPr b="0" lang="de-CH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0A070504-68DD-4635-AA64-A13C843D9EBB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40" name="Line 2"/>
          <p:cNvSpPr/>
          <p:nvPr/>
        </p:nvSpPr>
        <p:spPr>
          <a:xfrm>
            <a:off x="318960" y="761760"/>
            <a:ext cx="8420040" cy="1800"/>
          </a:xfrm>
          <a:prstGeom prst="line">
            <a:avLst/>
          </a:prstGeom>
          <a:ln w="2844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3"/>
          <p:cNvSpPr/>
          <p:nvPr/>
        </p:nvSpPr>
        <p:spPr>
          <a:xfrm>
            <a:off x="425520" y="228600"/>
            <a:ext cx="792576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2" name="Picture 4" descr=""/>
          <p:cNvPicPr/>
          <p:nvPr/>
        </p:nvPicPr>
        <p:blipFill>
          <a:blip r:embed="rId1"/>
          <a:stretch/>
        </p:blipFill>
        <p:spPr>
          <a:xfrm>
            <a:off x="6095880" y="1143000"/>
            <a:ext cx="2607480" cy="2404440"/>
          </a:xfrm>
          <a:prstGeom prst="rect">
            <a:avLst/>
          </a:prstGeom>
          <a:ln>
            <a:noFill/>
          </a:ln>
        </p:spPr>
      </p:pic>
      <p:pic>
        <p:nvPicPr>
          <p:cNvPr id="443" name="Picture 5" descr=""/>
          <p:cNvPicPr/>
          <p:nvPr/>
        </p:nvPicPr>
        <p:blipFill>
          <a:blip r:embed="rId2"/>
          <a:stretch/>
        </p:blipFill>
        <p:spPr>
          <a:xfrm>
            <a:off x="3124080" y="1143000"/>
            <a:ext cx="2662920" cy="2404440"/>
          </a:xfrm>
          <a:prstGeom prst="rect">
            <a:avLst/>
          </a:prstGeom>
          <a:ln>
            <a:noFill/>
          </a:ln>
        </p:spPr>
      </p:pic>
      <p:pic>
        <p:nvPicPr>
          <p:cNvPr id="444" name="Picture 6" descr=""/>
          <p:cNvPicPr/>
          <p:nvPr/>
        </p:nvPicPr>
        <p:blipFill>
          <a:blip r:embed="rId3"/>
          <a:stretch/>
        </p:blipFill>
        <p:spPr>
          <a:xfrm>
            <a:off x="228600" y="1119240"/>
            <a:ext cx="2662920" cy="2428200"/>
          </a:xfrm>
          <a:prstGeom prst="rect">
            <a:avLst/>
          </a:prstGeom>
          <a:ln>
            <a:noFill/>
          </a:ln>
        </p:spPr>
      </p:pic>
      <p:sp>
        <p:nvSpPr>
          <p:cNvPr id="445" name="CustomShape 4"/>
          <p:cNvSpPr/>
          <p:nvPr/>
        </p:nvSpPr>
        <p:spPr>
          <a:xfrm>
            <a:off x="7238880" y="3581280"/>
            <a:ext cx="12153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Symbol"/>
                <a:cs typeface="Arial"/>
              </a:rPr>
              <a:t>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= 4.0 D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446" name="CustomShape 5"/>
          <p:cNvSpPr/>
          <p:nvPr/>
        </p:nvSpPr>
        <p:spPr>
          <a:xfrm>
            <a:off x="1295280" y="3573360"/>
            <a:ext cx="12153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Symbol"/>
                <a:cs typeface="Arial"/>
              </a:rPr>
              <a:t>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= 0 D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447" name="CustomShape 6"/>
          <p:cNvSpPr/>
          <p:nvPr/>
        </p:nvSpPr>
        <p:spPr>
          <a:xfrm>
            <a:off x="4114800" y="3657600"/>
            <a:ext cx="12153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Symbol"/>
                <a:cs typeface="Arial"/>
              </a:rPr>
              <a:t>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= 2.3 D</a:t>
            </a:r>
            <a:endParaRPr b="0" lang="de-CH" sz="1600" spc="-1" strike="noStrike">
              <a:latin typeface="Arial"/>
            </a:endParaRPr>
          </a:p>
        </p:txBody>
      </p:sp>
      <p:pic>
        <p:nvPicPr>
          <p:cNvPr id="448" name="Picture 10" descr=""/>
          <p:cNvPicPr/>
          <p:nvPr/>
        </p:nvPicPr>
        <p:blipFill>
          <a:blip r:embed="rId4"/>
          <a:stretch/>
        </p:blipFill>
        <p:spPr>
          <a:xfrm>
            <a:off x="4648320" y="4038480"/>
            <a:ext cx="3577320" cy="2183760"/>
          </a:xfrm>
          <a:prstGeom prst="rect">
            <a:avLst/>
          </a:prstGeom>
          <a:ln>
            <a:noFill/>
          </a:ln>
        </p:spPr>
      </p:pic>
      <p:pic>
        <p:nvPicPr>
          <p:cNvPr id="449" name="Picture 11" descr=""/>
          <p:cNvPicPr/>
          <p:nvPr/>
        </p:nvPicPr>
        <p:blipFill>
          <a:blip r:embed="rId5"/>
          <a:stretch/>
        </p:blipFill>
        <p:spPr>
          <a:xfrm>
            <a:off x="457200" y="4038480"/>
            <a:ext cx="3120120" cy="2112120"/>
          </a:xfrm>
          <a:prstGeom prst="rect">
            <a:avLst/>
          </a:prstGeom>
          <a:ln>
            <a:noFill/>
          </a:ln>
        </p:spPr>
      </p:pic>
      <p:sp>
        <p:nvSpPr>
          <p:cNvPr id="450" name="CustomShape 7"/>
          <p:cNvSpPr/>
          <p:nvPr/>
        </p:nvSpPr>
        <p:spPr>
          <a:xfrm>
            <a:off x="380880" y="228600"/>
            <a:ext cx="792576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Arial"/>
              </a:rPr>
              <a:t>Role of dipole moment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451" name="CustomShape 8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DE45F2FA-87A0-4604-9576-5E897982DA65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467640" y="3182400"/>
            <a:ext cx="4672440" cy="307908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6172200" y="3971880"/>
            <a:ext cx="244800" cy="444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2"/>
          <p:cNvSpPr/>
          <p:nvPr/>
        </p:nvSpPr>
        <p:spPr>
          <a:xfrm>
            <a:off x="2347200" y="2262240"/>
            <a:ext cx="163908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DejaVu Sans"/>
              </a:rPr>
              <a:t>magic eye</a:t>
            </a:r>
            <a:endParaRPr b="0" lang="de-CH" sz="240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2"/>
          <a:stretch/>
        </p:blipFill>
        <p:spPr>
          <a:xfrm>
            <a:off x="446400" y="1913040"/>
            <a:ext cx="1797120" cy="1698840"/>
          </a:xfrm>
          <a:prstGeom prst="rect">
            <a:avLst/>
          </a:prstGeom>
          <a:ln>
            <a:noFill/>
          </a:ln>
        </p:spPr>
      </p:pic>
      <p:pic>
        <p:nvPicPr>
          <p:cNvPr id="291" name="" descr=""/>
          <p:cNvPicPr/>
          <p:nvPr/>
        </p:nvPicPr>
        <p:blipFill>
          <a:blip r:embed="rId3"/>
          <a:stretch/>
        </p:blipFill>
        <p:spPr>
          <a:xfrm>
            <a:off x="6033600" y="1707120"/>
            <a:ext cx="2322720" cy="4640760"/>
          </a:xfrm>
          <a:prstGeom prst="rect">
            <a:avLst/>
          </a:prstGeom>
          <a:ln>
            <a:noFill/>
          </a:ln>
        </p:spPr>
      </p:pic>
      <p:sp>
        <p:nvSpPr>
          <p:cNvPr id="292" name="CustomShape 3"/>
          <p:cNvSpPr/>
          <p:nvPr/>
        </p:nvSpPr>
        <p:spPr>
          <a:xfrm>
            <a:off x="489600" y="979560"/>
            <a:ext cx="231336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DejaVu Sans"/>
              </a:rPr>
              <a:t>High school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293" name="CustomShape 4"/>
          <p:cNvSpPr/>
          <p:nvPr/>
        </p:nvSpPr>
        <p:spPr>
          <a:xfrm>
            <a:off x="5371200" y="979200"/>
            <a:ext cx="263016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0" lang="de-CH" sz="2400" spc="-1" strike="noStrike">
                <a:solidFill>
                  <a:srgbClr val="1e6a39"/>
                </a:solidFill>
                <a:latin typeface="Calibri"/>
                <a:cs typeface="DejaVu Sans"/>
              </a:rPr>
              <a:t>PhD work in Basel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3067200" y="272520"/>
            <a:ext cx="2313360" cy="51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DejaVu Sans"/>
              </a:rPr>
              <a:t>Lifelong?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295" name="CustomShape 6"/>
          <p:cNvSpPr/>
          <p:nvPr/>
        </p:nvSpPr>
        <p:spPr>
          <a:xfrm>
            <a:off x="6351120" y="6379920"/>
            <a:ext cx="1639080" cy="39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0" lang="de-CH" sz="2000" spc="-1" strike="noStrike">
                <a:solidFill>
                  <a:srgbClr val="1e6a39"/>
                </a:solidFill>
                <a:latin typeface="Calibri"/>
                <a:cs typeface="DejaVu Sans"/>
              </a:rPr>
              <a:t>John P Maier</a:t>
            </a:r>
            <a:endParaRPr b="0" lang="de-CH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2" descr=""/>
          <p:cNvPicPr/>
          <p:nvPr/>
        </p:nvPicPr>
        <p:blipFill>
          <a:blip r:embed="rId1"/>
          <a:stretch/>
        </p:blipFill>
        <p:spPr>
          <a:xfrm>
            <a:off x="3168000" y="1339200"/>
            <a:ext cx="5407560" cy="4954320"/>
          </a:xfrm>
          <a:prstGeom prst="rect">
            <a:avLst/>
          </a:prstGeom>
          <a:ln>
            <a:noFill/>
          </a:ln>
        </p:spPr>
      </p:pic>
      <p:sp>
        <p:nvSpPr>
          <p:cNvPr id="453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2FD9335F-CE63-4EA4-BAC2-43813C7E4F8C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54" name="Line 2"/>
          <p:cNvSpPr/>
          <p:nvPr/>
        </p:nvSpPr>
        <p:spPr>
          <a:xfrm>
            <a:off x="318960" y="761760"/>
            <a:ext cx="8420040" cy="1800"/>
          </a:xfrm>
          <a:prstGeom prst="line">
            <a:avLst/>
          </a:prstGeom>
          <a:ln w="2844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3"/>
          <p:cNvSpPr/>
          <p:nvPr/>
        </p:nvSpPr>
        <p:spPr>
          <a:xfrm>
            <a:off x="2448000" y="228600"/>
            <a:ext cx="590328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Arial"/>
              </a:rPr>
              <a:t>open the dissociation channel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456" name="Line 4"/>
          <p:cNvSpPr/>
          <p:nvPr/>
        </p:nvSpPr>
        <p:spPr>
          <a:xfrm>
            <a:off x="4402080" y="3784320"/>
            <a:ext cx="1828800" cy="1800"/>
          </a:xfrm>
          <a:prstGeom prst="line">
            <a:avLst/>
          </a:prstGeom>
          <a:ln cap="rnd" w="12600">
            <a:solidFill>
              <a:srgbClr val="b2b2b2"/>
            </a:solidFill>
            <a:prstDash val="dash"/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7" name="Picture 6" descr=""/>
          <p:cNvPicPr/>
          <p:nvPr/>
        </p:nvPicPr>
        <p:blipFill>
          <a:blip r:embed="rId2"/>
          <a:stretch/>
        </p:blipFill>
        <p:spPr>
          <a:xfrm>
            <a:off x="374400" y="1825200"/>
            <a:ext cx="2363040" cy="1672560"/>
          </a:xfrm>
          <a:prstGeom prst="rect">
            <a:avLst/>
          </a:prstGeom>
          <a:ln>
            <a:noFill/>
          </a:ln>
        </p:spPr>
      </p:pic>
      <p:sp>
        <p:nvSpPr>
          <p:cNvPr id="458" name="CustomShape 5"/>
          <p:cNvSpPr/>
          <p:nvPr/>
        </p:nvSpPr>
        <p:spPr>
          <a:xfrm>
            <a:off x="7164360" y="3279600"/>
            <a:ext cx="81360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Times New Roman"/>
                <a:cs typeface="Arial"/>
              </a:rPr>
              <a:t>ion yield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459" name="Line 6"/>
          <p:cNvSpPr/>
          <p:nvPr/>
        </p:nvSpPr>
        <p:spPr>
          <a:xfrm flipH="1" flipV="1">
            <a:off x="7010280" y="3200400"/>
            <a:ext cx="387360" cy="15840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7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4C5CCC76-3A18-4E51-998B-31BACF5551D7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1" descr=""/>
          <p:cNvPicPr/>
          <p:nvPr/>
        </p:nvPicPr>
        <p:blipFill>
          <a:blip r:embed="rId1"/>
          <a:stretch/>
        </p:blipFill>
        <p:spPr>
          <a:xfrm>
            <a:off x="5322600" y="3891960"/>
            <a:ext cx="2815560" cy="1996200"/>
          </a:xfrm>
          <a:prstGeom prst="rect">
            <a:avLst/>
          </a:prstGeom>
          <a:ln>
            <a:noFill/>
          </a:ln>
        </p:spPr>
      </p:pic>
      <p:pic>
        <p:nvPicPr>
          <p:cNvPr id="462" name="Picture 2" descr=""/>
          <p:cNvPicPr/>
          <p:nvPr/>
        </p:nvPicPr>
        <p:blipFill>
          <a:blip r:embed="rId2"/>
          <a:stretch/>
        </p:blipFill>
        <p:spPr>
          <a:xfrm>
            <a:off x="979200" y="3891960"/>
            <a:ext cx="2818440" cy="1994760"/>
          </a:xfrm>
          <a:prstGeom prst="rect">
            <a:avLst/>
          </a:prstGeom>
          <a:ln>
            <a:noFill/>
          </a:ln>
        </p:spPr>
      </p:pic>
      <p:sp>
        <p:nvSpPr>
          <p:cNvPr id="463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036281B7-7ED1-43E2-990A-D60255C51085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64" name="CustomShape 2"/>
          <p:cNvSpPr/>
          <p:nvPr/>
        </p:nvSpPr>
        <p:spPr>
          <a:xfrm>
            <a:off x="331200" y="228600"/>
            <a:ext cx="863856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000" spc="-1" strike="noStrike">
                <a:solidFill>
                  <a:srgbClr val="008000"/>
                </a:solidFill>
                <a:latin typeface="Times New Roman"/>
                <a:cs typeface="Arial"/>
              </a:rPr>
              <a:t>Role of dipole moment: the two mechanisms of Dissociative Electron Attachment</a:t>
            </a:r>
            <a:endParaRPr b="0" lang="de-CH" sz="2000" spc="-1" strike="noStrike">
              <a:latin typeface="Arial"/>
            </a:endParaRPr>
          </a:p>
        </p:txBody>
      </p:sp>
      <p:pic>
        <p:nvPicPr>
          <p:cNvPr id="465" name="Picture 6" descr=""/>
          <p:cNvPicPr/>
          <p:nvPr/>
        </p:nvPicPr>
        <p:blipFill>
          <a:blip r:embed="rId3"/>
          <a:stretch/>
        </p:blipFill>
        <p:spPr>
          <a:xfrm>
            <a:off x="4648320" y="914400"/>
            <a:ext cx="3706920" cy="2842560"/>
          </a:xfrm>
          <a:prstGeom prst="rect">
            <a:avLst/>
          </a:prstGeom>
          <a:ln>
            <a:noFill/>
          </a:ln>
        </p:spPr>
      </p:pic>
      <p:sp>
        <p:nvSpPr>
          <p:cNvPr id="466" name="CustomShape 3"/>
          <p:cNvSpPr/>
          <p:nvPr/>
        </p:nvSpPr>
        <p:spPr>
          <a:xfrm>
            <a:off x="7099200" y="2188800"/>
            <a:ext cx="10641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Symbol"/>
                <a:cs typeface="Arial"/>
              </a:rPr>
              <a:t>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= 3.7 D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467" name="CustomShape 4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B03BA9AE-8295-47D6-AAFC-BBB4D179FC0C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68" name="Picture 2" descr=""/>
          <p:cNvPicPr/>
          <p:nvPr/>
        </p:nvPicPr>
        <p:blipFill>
          <a:blip r:embed="rId4"/>
          <a:stretch/>
        </p:blipFill>
        <p:spPr>
          <a:xfrm>
            <a:off x="489600" y="907200"/>
            <a:ext cx="3137760" cy="2874600"/>
          </a:xfrm>
          <a:prstGeom prst="rect">
            <a:avLst/>
          </a:prstGeom>
          <a:ln>
            <a:noFill/>
          </a:ln>
        </p:spPr>
      </p:pic>
      <p:sp>
        <p:nvSpPr>
          <p:cNvPr id="469" name="CustomShape 5"/>
          <p:cNvSpPr/>
          <p:nvPr/>
        </p:nvSpPr>
        <p:spPr>
          <a:xfrm>
            <a:off x="2428200" y="2980800"/>
            <a:ext cx="10263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Symbol"/>
                <a:cs typeface="Arial"/>
              </a:rPr>
              <a:t></a:t>
            </a:r>
            <a:r>
              <a:rPr b="0" lang="de-CH" sz="1600" spc="-1" strike="noStrike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= 0.3 D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470" name="CustomShape 6"/>
          <p:cNvSpPr/>
          <p:nvPr/>
        </p:nvSpPr>
        <p:spPr>
          <a:xfrm>
            <a:off x="417600" y="6192000"/>
            <a:ext cx="42854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Dissociation by sliding on a potential surface</a:t>
            </a:r>
            <a:endParaRPr b="0" lang="de-CH" sz="1800" spc="-1" strike="noStrike">
              <a:latin typeface="Arial"/>
            </a:endParaRPr>
          </a:p>
        </p:txBody>
      </p:sp>
      <p:sp>
        <p:nvSpPr>
          <p:cNvPr id="471" name="CustomShape 7"/>
          <p:cNvSpPr/>
          <p:nvPr/>
        </p:nvSpPr>
        <p:spPr>
          <a:xfrm>
            <a:off x="4996800" y="6192000"/>
            <a:ext cx="41173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800" spc="-1" strike="noStrike">
                <a:solidFill>
                  <a:srgbClr val="000000"/>
                </a:solidFill>
                <a:latin typeface="Calibri"/>
                <a:cs typeface="DejaVu Sans"/>
              </a:rPr>
              <a:t>Thermal dissociation after passing a conical intersection</a:t>
            </a:r>
            <a:endParaRPr b="0" lang="de-CH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5847480" y="66733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D81EC6FF-30C8-47FF-BCD3-7767514992E7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73" name="Picture 6" descr=""/>
          <p:cNvPicPr/>
          <p:nvPr/>
        </p:nvPicPr>
        <p:blipFill>
          <a:blip r:embed="rId1"/>
          <a:stretch/>
        </p:blipFill>
        <p:spPr>
          <a:xfrm>
            <a:off x="14400" y="460800"/>
            <a:ext cx="7779240" cy="6573600"/>
          </a:xfrm>
          <a:prstGeom prst="rect">
            <a:avLst/>
          </a:prstGeom>
          <a:ln>
            <a:noFill/>
          </a:ln>
        </p:spPr>
      </p:pic>
      <p:sp>
        <p:nvSpPr>
          <p:cNvPr id="474" name="CustomShape 2"/>
          <p:cNvSpPr/>
          <p:nvPr/>
        </p:nvSpPr>
        <p:spPr>
          <a:xfrm>
            <a:off x="4536000" y="3960000"/>
            <a:ext cx="2964960" cy="1827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3"/>
          <p:cNvSpPr/>
          <p:nvPr/>
        </p:nvSpPr>
        <p:spPr>
          <a:xfrm>
            <a:off x="5155200" y="5173200"/>
            <a:ext cx="2355840" cy="82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4800" spc="-1" strike="noStrike">
                <a:solidFill>
                  <a:srgbClr val="002060"/>
                </a:solidFill>
                <a:latin typeface="Calibri"/>
                <a:cs typeface="DejaVu Sans"/>
              </a:rPr>
              <a:t>THE END</a:t>
            </a:r>
            <a:endParaRPr b="0" lang="de-CH" sz="4800" spc="-1" strike="noStrike">
              <a:latin typeface="Arial"/>
            </a:endParaRPr>
          </a:p>
        </p:txBody>
      </p:sp>
      <p:sp>
        <p:nvSpPr>
          <p:cNvPr id="476" name="CustomShape 4"/>
          <p:cNvSpPr/>
          <p:nvPr/>
        </p:nvSpPr>
        <p:spPr>
          <a:xfrm>
            <a:off x="-446400" y="388800"/>
            <a:ext cx="8595360" cy="286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5"/>
          <p:cNvSpPr/>
          <p:nvPr/>
        </p:nvSpPr>
        <p:spPr>
          <a:xfrm>
            <a:off x="-288000" y="5990400"/>
            <a:ext cx="8595360" cy="1121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6"/>
          <p:cNvSpPr/>
          <p:nvPr/>
        </p:nvSpPr>
        <p:spPr>
          <a:xfrm>
            <a:off x="7502400" y="561600"/>
            <a:ext cx="776160" cy="5513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7"/>
          <p:cNvSpPr/>
          <p:nvPr/>
        </p:nvSpPr>
        <p:spPr>
          <a:xfrm>
            <a:off x="-187200" y="561600"/>
            <a:ext cx="1323360" cy="5513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56251433-7633-4958-86CA-A16ADF808F00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81" name="Picture 3" descr=""/>
          <p:cNvPicPr/>
          <p:nvPr/>
        </p:nvPicPr>
        <p:blipFill>
          <a:blip r:embed="rId1"/>
          <a:stretch/>
        </p:blipFill>
        <p:spPr>
          <a:xfrm>
            <a:off x="2819520" y="685800"/>
            <a:ext cx="4585680" cy="5263200"/>
          </a:xfrm>
          <a:prstGeom prst="rect">
            <a:avLst/>
          </a:prstGeom>
          <a:ln>
            <a:noFill/>
          </a:ln>
        </p:spPr>
      </p:pic>
      <p:sp>
        <p:nvSpPr>
          <p:cNvPr id="482" name="CustomShape 2"/>
          <p:cNvSpPr/>
          <p:nvPr/>
        </p:nvSpPr>
        <p:spPr>
          <a:xfrm>
            <a:off x="2819520" y="4597560"/>
            <a:ext cx="1482120" cy="1418400"/>
          </a:xfrm>
          <a:prstGeom prst="rect">
            <a:avLst/>
          </a:prstGeom>
          <a:noFill/>
          <a:ln w="19080">
            <a:solidFill>
              <a:srgbClr val="00b0f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3" name="CustomShape 3"/>
          <p:cNvSpPr/>
          <p:nvPr/>
        </p:nvSpPr>
        <p:spPr>
          <a:xfrm>
            <a:off x="5280120" y="3344760"/>
            <a:ext cx="729360" cy="845280"/>
          </a:xfrm>
          <a:prstGeom prst="rect">
            <a:avLst/>
          </a:prstGeom>
          <a:noFill/>
          <a:ln w="19080">
            <a:solidFill>
              <a:srgbClr val="00b0f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4" name="CustomShape 4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E8AD246B-E75B-4306-B394-7637B349D696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6407280" y="4788000"/>
            <a:ext cx="747000" cy="718200"/>
          </a:xfrm>
          <a:prstGeom prst="rect">
            <a:avLst/>
          </a:prstGeom>
          <a:noFill/>
          <a:ln w="19080">
            <a:solidFill>
              <a:srgbClr val="00b0f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6" name="CustomShape 6"/>
          <p:cNvSpPr/>
          <p:nvPr/>
        </p:nvSpPr>
        <p:spPr>
          <a:xfrm>
            <a:off x="355680" y="2332080"/>
            <a:ext cx="1299240" cy="597600"/>
          </a:xfrm>
          <a:prstGeom prst="rect">
            <a:avLst/>
          </a:prstGeom>
          <a:noFill/>
          <a:ln w="19080">
            <a:solidFill>
              <a:srgbClr val="00b0f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7" name="CustomShape 7"/>
          <p:cNvSpPr/>
          <p:nvPr/>
        </p:nvSpPr>
        <p:spPr>
          <a:xfrm>
            <a:off x="464040" y="2449440"/>
            <a:ext cx="1089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800" spc="-1" strike="noStrike">
                <a:solidFill>
                  <a:srgbClr val="002060"/>
                </a:solidFill>
                <a:latin typeface="Calibri"/>
                <a:cs typeface="DejaVu Sans"/>
              </a:rPr>
              <a:t>published</a:t>
            </a:r>
            <a:endParaRPr b="0" lang="de-CH" sz="1800" spc="-1" strike="noStrike">
              <a:latin typeface="Arial"/>
            </a:endParaRPr>
          </a:p>
        </p:txBody>
      </p:sp>
      <p:sp>
        <p:nvSpPr>
          <p:cNvPr id="488" name="CustomShape 8"/>
          <p:cNvSpPr/>
          <p:nvPr/>
        </p:nvSpPr>
        <p:spPr>
          <a:xfrm>
            <a:off x="2286000" y="398520"/>
            <a:ext cx="5525280" cy="6041160"/>
          </a:xfrm>
          <a:prstGeom prst="rect">
            <a:avLst/>
          </a:prstGeom>
          <a:noFill/>
          <a:ln w="19080">
            <a:solidFill>
              <a:srgbClr val="00206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CE93B8E8-D869-4EEB-BBF6-929508689DEF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6172200" y="3971880"/>
            <a:ext cx="243720" cy="443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1" name="Picture 3" descr=""/>
          <p:cNvPicPr/>
          <p:nvPr/>
        </p:nvPicPr>
        <p:blipFill>
          <a:blip r:embed="rId1"/>
          <a:stretch/>
        </p:blipFill>
        <p:spPr>
          <a:xfrm>
            <a:off x="76320" y="304920"/>
            <a:ext cx="8987760" cy="5971320"/>
          </a:xfrm>
          <a:prstGeom prst="rect">
            <a:avLst/>
          </a:prstGeom>
          <a:ln>
            <a:noFill/>
          </a:ln>
        </p:spPr>
      </p:pic>
      <p:sp>
        <p:nvSpPr>
          <p:cNvPr id="492" name="CustomShape 3"/>
          <p:cNvSpPr/>
          <p:nvPr/>
        </p:nvSpPr>
        <p:spPr>
          <a:xfrm>
            <a:off x="4714920" y="6400800"/>
            <a:ext cx="367128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Arial"/>
                <a:cs typeface="Arial"/>
              </a:rPr>
              <a:t>view from Widdergalm towards Rotenchaste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493" name="CustomShape 4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B8D23484-EFDF-4C25-B5CB-D944209FAC9E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8BE8AD92-3371-4DFD-BDB8-83244C763DDF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495" name="Picture 3" descr=""/>
          <p:cNvPicPr/>
          <p:nvPr/>
        </p:nvPicPr>
        <p:blipFill>
          <a:blip r:embed="rId1"/>
          <a:stretch/>
        </p:blipFill>
        <p:spPr>
          <a:xfrm>
            <a:off x="1725480" y="1430280"/>
            <a:ext cx="4991760" cy="4948920"/>
          </a:xfrm>
          <a:prstGeom prst="rect">
            <a:avLst/>
          </a:prstGeom>
          <a:ln>
            <a:noFill/>
          </a:ln>
        </p:spPr>
      </p:pic>
      <p:sp>
        <p:nvSpPr>
          <p:cNvPr id="496" name="CustomShape 2"/>
          <p:cNvSpPr/>
          <p:nvPr/>
        </p:nvSpPr>
        <p:spPr>
          <a:xfrm>
            <a:off x="6784560" y="704880"/>
            <a:ext cx="10087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002060"/>
                </a:solidFill>
                <a:latin typeface="Calibri"/>
                <a:cs typeface="DejaVu Sans"/>
              </a:rPr>
              <a:t>Cloud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3078000" y="304920"/>
            <a:ext cx="273240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de-CH" sz="2800" spc="-1" strike="noStrike">
                <a:solidFill>
                  <a:srgbClr val="002060"/>
                </a:solidFill>
                <a:latin typeface="Calibri"/>
                <a:cs typeface="DejaVu Sans"/>
              </a:rPr>
              <a:t>Island of</a:t>
            </a:r>
            <a:endParaRPr b="0" lang="de-CH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2800" spc="-1" strike="noStrike">
                <a:solidFill>
                  <a:srgbClr val="002060"/>
                </a:solidFill>
                <a:latin typeface="Calibri"/>
                <a:cs typeface="DejaVu Sans"/>
              </a:rPr>
              <a:t>specific excitation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498" name="CustomShape 4"/>
          <p:cNvSpPr/>
          <p:nvPr/>
        </p:nvSpPr>
        <p:spPr>
          <a:xfrm>
            <a:off x="2752560" y="2058840"/>
            <a:ext cx="1210320" cy="1382040"/>
          </a:xfrm>
          <a:custGeom>
            <a:avLst/>
            <a:gdLst/>
            <a:ahLst/>
            <a:rect l="l" t="t" r="r" b="b"/>
            <a:pathLst>
              <a:path w="1214783" h="1387078">
                <a:moveTo>
                  <a:pt x="569844" y="8852"/>
                </a:moveTo>
                <a:cubicBezTo>
                  <a:pt x="532422" y="10821"/>
                  <a:pt x="495819" y="9596"/>
                  <a:pt x="459409" y="17687"/>
                </a:cubicBezTo>
                <a:cubicBezTo>
                  <a:pt x="454864" y="18697"/>
                  <a:pt x="450634" y="20825"/>
                  <a:pt x="446157" y="22104"/>
                </a:cubicBezTo>
                <a:cubicBezTo>
                  <a:pt x="399430" y="35453"/>
                  <a:pt x="464959" y="14364"/>
                  <a:pt x="401983" y="35356"/>
                </a:cubicBezTo>
                <a:lnTo>
                  <a:pt x="388731" y="39773"/>
                </a:lnTo>
                <a:cubicBezTo>
                  <a:pt x="384313" y="42718"/>
                  <a:pt x="380227" y="46234"/>
                  <a:pt x="375478" y="48608"/>
                </a:cubicBezTo>
                <a:cubicBezTo>
                  <a:pt x="371313" y="50690"/>
                  <a:pt x="366100" y="50443"/>
                  <a:pt x="362226" y="53026"/>
                </a:cubicBezTo>
                <a:cubicBezTo>
                  <a:pt x="357028" y="56491"/>
                  <a:pt x="353905" y="62443"/>
                  <a:pt x="348974" y="66278"/>
                </a:cubicBezTo>
                <a:cubicBezTo>
                  <a:pt x="340593" y="72797"/>
                  <a:pt x="329978" y="76439"/>
                  <a:pt x="322470" y="83947"/>
                </a:cubicBezTo>
                <a:cubicBezTo>
                  <a:pt x="313635" y="92782"/>
                  <a:pt x="302895" y="100056"/>
                  <a:pt x="295965" y="110452"/>
                </a:cubicBezTo>
                <a:cubicBezTo>
                  <a:pt x="293020" y="114869"/>
                  <a:pt x="290530" y="119626"/>
                  <a:pt x="287131" y="123704"/>
                </a:cubicBezTo>
                <a:cubicBezTo>
                  <a:pt x="283132" y="128503"/>
                  <a:pt x="277877" y="132157"/>
                  <a:pt x="273878" y="136956"/>
                </a:cubicBezTo>
                <a:cubicBezTo>
                  <a:pt x="270479" y="141034"/>
                  <a:pt x="268798" y="146454"/>
                  <a:pt x="265044" y="150208"/>
                </a:cubicBezTo>
                <a:cubicBezTo>
                  <a:pt x="261290" y="153962"/>
                  <a:pt x="255870" y="155644"/>
                  <a:pt x="251791" y="159043"/>
                </a:cubicBezTo>
                <a:cubicBezTo>
                  <a:pt x="217772" y="187391"/>
                  <a:pt x="258195" y="159191"/>
                  <a:pt x="225287" y="181130"/>
                </a:cubicBezTo>
                <a:cubicBezTo>
                  <a:pt x="222342" y="185547"/>
                  <a:pt x="220206" y="190628"/>
                  <a:pt x="216452" y="194382"/>
                </a:cubicBezTo>
                <a:cubicBezTo>
                  <a:pt x="212698" y="198136"/>
                  <a:pt x="206516" y="199071"/>
                  <a:pt x="203200" y="203217"/>
                </a:cubicBezTo>
                <a:cubicBezTo>
                  <a:pt x="200291" y="206853"/>
                  <a:pt x="200865" y="212304"/>
                  <a:pt x="198783" y="216469"/>
                </a:cubicBezTo>
                <a:cubicBezTo>
                  <a:pt x="196409" y="221218"/>
                  <a:pt x="192893" y="225304"/>
                  <a:pt x="189948" y="229721"/>
                </a:cubicBezTo>
                <a:cubicBezTo>
                  <a:pt x="188476" y="234138"/>
                  <a:pt x="187792" y="238903"/>
                  <a:pt x="185531" y="242973"/>
                </a:cubicBezTo>
                <a:cubicBezTo>
                  <a:pt x="180374" y="252255"/>
                  <a:pt x="167861" y="269478"/>
                  <a:pt x="167861" y="269478"/>
                </a:cubicBezTo>
                <a:cubicBezTo>
                  <a:pt x="157347" y="301019"/>
                  <a:pt x="164192" y="288234"/>
                  <a:pt x="150191" y="309234"/>
                </a:cubicBezTo>
                <a:cubicBezTo>
                  <a:pt x="147246" y="318069"/>
                  <a:pt x="143184" y="326607"/>
                  <a:pt x="141357" y="335739"/>
                </a:cubicBezTo>
                <a:cubicBezTo>
                  <a:pt x="138836" y="348341"/>
                  <a:pt x="136263" y="363025"/>
                  <a:pt x="132522" y="375495"/>
                </a:cubicBezTo>
                <a:cubicBezTo>
                  <a:pt x="129846" y="384415"/>
                  <a:pt x="126632" y="393165"/>
                  <a:pt x="123687" y="402000"/>
                </a:cubicBezTo>
                <a:cubicBezTo>
                  <a:pt x="123685" y="402005"/>
                  <a:pt x="114855" y="428500"/>
                  <a:pt x="114852" y="428504"/>
                </a:cubicBezTo>
                <a:lnTo>
                  <a:pt x="106018" y="441756"/>
                </a:lnTo>
                <a:cubicBezTo>
                  <a:pt x="104604" y="447412"/>
                  <a:pt x="100350" y="466344"/>
                  <a:pt x="97183" y="472678"/>
                </a:cubicBezTo>
                <a:cubicBezTo>
                  <a:pt x="94809" y="477427"/>
                  <a:pt x="91293" y="481513"/>
                  <a:pt x="88348" y="485930"/>
                </a:cubicBezTo>
                <a:lnTo>
                  <a:pt x="79513" y="512434"/>
                </a:lnTo>
                <a:cubicBezTo>
                  <a:pt x="78040" y="516852"/>
                  <a:pt x="76226" y="521170"/>
                  <a:pt x="75096" y="525687"/>
                </a:cubicBezTo>
                <a:cubicBezTo>
                  <a:pt x="73623" y="531577"/>
                  <a:pt x="72422" y="537541"/>
                  <a:pt x="70678" y="543356"/>
                </a:cubicBezTo>
                <a:cubicBezTo>
                  <a:pt x="68002" y="552276"/>
                  <a:pt x="64103" y="560826"/>
                  <a:pt x="61844" y="569860"/>
                </a:cubicBezTo>
                <a:cubicBezTo>
                  <a:pt x="60371" y="575750"/>
                  <a:pt x="59171" y="581715"/>
                  <a:pt x="57426" y="587530"/>
                </a:cubicBezTo>
                <a:cubicBezTo>
                  <a:pt x="54750" y="596450"/>
                  <a:pt x="51536" y="605199"/>
                  <a:pt x="48591" y="614034"/>
                </a:cubicBezTo>
                <a:lnTo>
                  <a:pt x="39757" y="640539"/>
                </a:lnTo>
                <a:cubicBezTo>
                  <a:pt x="38284" y="644956"/>
                  <a:pt x="36468" y="649274"/>
                  <a:pt x="35339" y="653791"/>
                </a:cubicBezTo>
                <a:cubicBezTo>
                  <a:pt x="32394" y="665571"/>
                  <a:pt x="30345" y="677611"/>
                  <a:pt x="26505" y="689130"/>
                </a:cubicBezTo>
                <a:lnTo>
                  <a:pt x="13252" y="728887"/>
                </a:lnTo>
                <a:lnTo>
                  <a:pt x="8835" y="742139"/>
                </a:lnTo>
                <a:cubicBezTo>
                  <a:pt x="7363" y="746556"/>
                  <a:pt x="5184" y="750798"/>
                  <a:pt x="4418" y="755391"/>
                </a:cubicBezTo>
                <a:lnTo>
                  <a:pt x="0" y="781895"/>
                </a:lnTo>
                <a:cubicBezTo>
                  <a:pt x="1473" y="859936"/>
                  <a:pt x="1632" y="938012"/>
                  <a:pt x="4418" y="1016017"/>
                </a:cubicBezTo>
                <a:cubicBezTo>
                  <a:pt x="4584" y="1020670"/>
                  <a:pt x="8835" y="1024613"/>
                  <a:pt x="8835" y="1029269"/>
                </a:cubicBezTo>
                <a:cubicBezTo>
                  <a:pt x="8835" y="1082298"/>
                  <a:pt x="5890" y="1135286"/>
                  <a:pt x="4418" y="1188295"/>
                </a:cubicBezTo>
                <a:cubicBezTo>
                  <a:pt x="5890" y="1198602"/>
                  <a:pt x="6494" y="1209072"/>
                  <a:pt x="8835" y="1219217"/>
                </a:cubicBezTo>
                <a:cubicBezTo>
                  <a:pt x="10929" y="1228291"/>
                  <a:pt x="14725" y="1236886"/>
                  <a:pt x="17670" y="1245721"/>
                </a:cubicBezTo>
                <a:cubicBezTo>
                  <a:pt x="22274" y="1259532"/>
                  <a:pt x="26735" y="1276797"/>
                  <a:pt x="39757" y="1285478"/>
                </a:cubicBezTo>
                <a:cubicBezTo>
                  <a:pt x="44174" y="1288423"/>
                  <a:pt x="48931" y="1290914"/>
                  <a:pt x="53009" y="1294313"/>
                </a:cubicBezTo>
                <a:cubicBezTo>
                  <a:pt x="75067" y="1312695"/>
                  <a:pt x="56225" y="1304220"/>
                  <a:pt x="79513" y="1311982"/>
                </a:cubicBezTo>
                <a:cubicBezTo>
                  <a:pt x="83930" y="1314927"/>
                  <a:pt x="87914" y="1318661"/>
                  <a:pt x="92765" y="1320817"/>
                </a:cubicBezTo>
                <a:cubicBezTo>
                  <a:pt x="101275" y="1324599"/>
                  <a:pt x="110435" y="1326707"/>
                  <a:pt x="119270" y="1329652"/>
                </a:cubicBezTo>
                <a:lnTo>
                  <a:pt x="159026" y="1342904"/>
                </a:lnTo>
                <a:lnTo>
                  <a:pt x="185531" y="1351739"/>
                </a:lnTo>
                <a:cubicBezTo>
                  <a:pt x="189948" y="1353211"/>
                  <a:pt x="194266" y="1355027"/>
                  <a:pt x="198783" y="1356156"/>
                </a:cubicBezTo>
                <a:cubicBezTo>
                  <a:pt x="204673" y="1357628"/>
                  <a:pt x="210615" y="1358905"/>
                  <a:pt x="216452" y="1360573"/>
                </a:cubicBezTo>
                <a:cubicBezTo>
                  <a:pt x="220929" y="1361852"/>
                  <a:pt x="225123" y="1364158"/>
                  <a:pt x="229705" y="1364991"/>
                </a:cubicBezTo>
                <a:cubicBezTo>
                  <a:pt x="241385" y="1367115"/>
                  <a:pt x="253277" y="1367839"/>
                  <a:pt x="265044" y="1369408"/>
                </a:cubicBezTo>
                <a:cubicBezTo>
                  <a:pt x="275364" y="1370784"/>
                  <a:pt x="285611" y="1372736"/>
                  <a:pt x="295965" y="1373826"/>
                </a:cubicBezTo>
                <a:cubicBezTo>
                  <a:pt x="313598" y="1375682"/>
                  <a:pt x="331341" y="1376387"/>
                  <a:pt x="348974" y="1378243"/>
                </a:cubicBezTo>
                <a:cubicBezTo>
                  <a:pt x="359329" y="1379333"/>
                  <a:pt x="369512" y="1381891"/>
                  <a:pt x="379896" y="1382660"/>
                </a:cubicBezTo>
                <a:cubicBezTo>
                  <a:pt x="409302" y="1384838"/>
                  <a:pt x="438795" y="1385605"/>
                  <a:pt x="468244" y="1387078"/>
                </a:cubicBezTo>
                <a:lnTo>
                  <a:pt x="684696" y="1382660"/>
                </a:lnTo>
                <a:cubicBezTo>
                  <a:pt x="692199" y="1382382"/>
                  <a:pt x="699396" y="1379586"/>
                  <a:pt x="706783" y="1378243"/>
                </a:cubicBezTo>
                <a:cubicBezTo>
                  <a:pt x="715595" y="1376641"/>
                  <a:pt x="724475" y="1375428"/>
                  <a:pt x="733287" y="1373826"/>
                </a:cubicBezTo>
                <a:cubicBezTo>
                  <a:pt x="740674" y="1372483"/>
                  <a:pt x="747987" y="1370751"/>
                  <a:pt x="755374" y="1369408"/>
                </a:cubicBezTo>
                <a:cubicBezTo>
                  <a:pt x="764186" y="1367806"/>
                  <a:pt x="773066" y="1366593"/>
                  <a:pt x="781878" y="1364991"/>
                </a:cubicBezTo>
                <a:cubicBezTo>
                  <a:pt x="789265" y="1363648"/>
                  <a:pt x="796721" y="1362548"/>
                  <a:pt x="803965" y="1360573"/>
                </a:cubicBezTo>
                <a:cubicBezTo>
                  <a:pt x="812950" y="1358123"/>
                  <a:pt x="830470" y="1351739"/>
                  <a:pt x="830470" y="1351739"/>
                </a:cubicBezTo>
                <a:cubicBezTo>
                  <a:pt x="834887" y="1348794"/>
                  <a:pt x="838871" y="1345060"/>
                  <a:pt x="843722" y="1342904"/>
                </a:cubicBezTo>
                <a:cubicBezTo>
                  <a:pt x="843735" y="1342898"/>
                  <a:pt x="876845" y="1331863"/>
                  <a:pt x="883478" y="1329652"/>
                </a:cubicBezTo>
                <a:lnTo>
                  <a:pt x="949739" y="1307565"/>
                </a:lnTo>
                <a:lnTo>
                  <a:pt x="989496" y="1294313"/>
                </a:lnTo>
                <a:lnTo>
                  <a:pt x="1002748" y="1289895"/>
                </a:lnTo>
                <a:lnTo>
                  <a:pt x="1016000" y="1285478"/>
                </a:lnTo>
                <a:cubicBezTo>
                  <a:pt x="1020417" y="1282533"/>
                  <a:pt x="1024401" y="1278799"/>
                  <a:pt x="1029252" y="1276643"/>
                </a:cubicBezTo>
                <a:cubicBezTo>
                  <a:pt x="1037762" y="1272861"/>
                  <a:pt x="1055757" y="1267808"/>
                  <a:pt x="1055757" y="1267808"/>
                </a:cubicBezTo>
                <a:cubicBezTo>
                  <a:pt x="1060174" y="1263391"/>
                  <a:pt x="1063811" y="1258021"/>
                  <a:pt x="1069009" y="1254556"/>
                </a:cubicBezTo>
                <a:cubicBezTo>
                  <a:pt x="1107366" y="1228985"/>
                  <a:pt x="1053238" y="1279162"/>
                  <a:pt x="1095513" y="1236887"/>
                </a:cubicBezTo>
                <a:cubicBezTo>
                  <a:pt x="1106018" y="1205373"/>
                  <a:pt x="1091122" y="1243474"/>
                  <a:pt x="1113183" y="1210382"/>
                </a:cubicBezTo>
                <a:cubicBezTo>
                  <a:pt x="1115766" y="1206508"/>
                  <a:pt x="1115518" y="1201295"/>
                  <a:pt x="1117600" y="1197130"/>
                </a:cubicBezTo>
                <a:cubicBezTo>
                  <a:pt x="1119974" y="1192381"/>
                  <a:pt x="1123490" y="1188295"/>
                  <a:pt x="1126435" y="1183878"/>
                </a:cubicBezTo>
                <a:cubicBezTo>
                  <a:pt x="1142540" y="1135560"/>
                  <a:pt x="1116857" y="1208741"/>
                  <a:pt x="1139687" y="1157373"/>
                </a:cubicBezTo>
                <a:cubicBezTo>
                  <a:pt x="1143469" y="1148863"/>
                  <a:pt x="1145577" y="1139704"/>
                  <a:pt x="1148522" y="1130869"/>
                </a:cubicBezTo>
                <a:lnTo>
                  <a:pt x="1157357" y="1104365"/>
                </a:lnTo>
                <a:cubicBezTo>
                  <a:pt x="1158829" y="1099948"/>
                  <a:pt x="1160645" y="1095630"/>
                  <a:pt x="1161774" y="1091113"/>
                </a:cubicBezTo>
                <a:cubicBezTo>
                  <a:pt x="1163246" y="1085223"/>
                  <a:pt x="1164446" y="1079258"/>
                  <a:pt x="1166191" y="1073443"/>
                </a:cubicBezTo>
                <a:cubicBezTo>
                  <a:pt x="1168867" y="1064523"/>
                  <a:pt x="1172767" y="1055973"/>
                  <a:pt x="1175026" y="1046939"/>
                </a:cubicBezTo>
                <a:cubicBezTo>
                  <a:pt x="1176499" y="1041049"/>
                  <a:pt x="1177776" y="1035107"/>
                  <a:pt x="1179444" y="1029269"/>
                </a:cubicBezTo>
                <a:cubicBezTo>
                  <a:pt x="1180723" y="1024792"/>
                  <a:pt x="1182732" y="1020534"/>
                  <a:pt x="1183861" y="1016017"/>
                </a:cubicBezTo>
                <a:cubicBezTo>
                  <a:pt x="1187495" y="1001481"/>
                  <a:pt x="1190073" y="981851"/>
                  <a:pt x="1192696" y="967426"/>
                </a:cubicBezTo>
                <a:cubicBezTo>
                  <a:pt x="1194039" y="960039"/>
                  <a:pt x="1195138" y="952583"/>
                  <a:pt x="1197113" y="945339"/>
                </a:cubicBezTo>
                <a:cubicBezTo>
                  <a:pt x="1203402" y="922278"/>
                  <a:pt x="1206600" y="921869"/>
                  <a:pt x="1210365" y="901165"/>
                </a:cubicBezTo>
                <a:cubicBezTo>
                  <a:pt x="1212228" y="890921"/>
                  <a:pt x="1213310" y="880550"/>
                  <a:pt x="1214783" y="870243"/>
                </a:cubicBezTo>
                <a:cubicBezTo>
                  <a:pt x="1213310" y="834904"/>
                  <a:pt x="1212799" y="799512"/>
                  <a:pt x="1210365" y="764226"/>
                </a:cubicBezTo>
                <a:cubicBezTo>
                  <a:pt x="1209717" y="754833"/>
                  <a:pt x="1197823" y="709639"/>
                  <a:pt x="1197113" y="706800"/>
                </a:cubicBezTo>
                <a:cubicBezTo>
                  <a:pt x="1190434" y="680083"/>
                  <a:pt x="1194622" y="694909"/>
                  <a:pt x="1183861" y="662626"/>
                </a:cubicBezTo>
                <a:cubicBezTo>
                  <a:pt x="1182388" y="658208"/>
                  <a:pt x="1181527" y="653538"/>
                  <a:pt x="1179444" y="649373"/>
                </a:cubicBezTo>
                <a:cubicBezTo>
                  <a:pt x="1176499" y="643483"/>
                  <a:pt x="1173055" y="637818"/>
                  <a:pt x="1170609" y="631704"/>
                </a:cubicBezTo>
                <a:cubicBezTo>
                  <a:pt x="1170593" y="631665"/>
                  <a:pt x="1159572" y="598593"/>
                  <a:pt x="1157357" y="591947"/>
                </a:cubicBezTo>
                <a:cubicBezTo>
                  <a:pt x="1155885" y="587530"/>
                  <a:pt x="1155522" y="582569"/>
                  <a:pt x="1152939" y="578695"/>
                </a:cubicBezTo>
                <a:cubicBezTo>
                  <a:pt x="1149994" y="574278"/>
                  <a:pt x="1146479" y="570191"/>
                  <a:pt x="1144105" y="565443"/>
                </a:cubicBezTo>
                <a:cubicBezTo>
                  <a:pt x="1142023" y="561278"/>
                  <a:pt x="1140912" y="556683"/>
                  <a:pt x="1139687" y="552191"/>
                </a:cubicBezTo>
                <a:cubicBezTo>
                  <a:pt x="1136492" y="540477"/>
                  <a:pt x="1134691" y="528371"/>
                  <a:pt x="1130852" y="516852"/>
                </a:cubicBezTo>
                <a:cubicBezTo>
                  <a:pt x="1129380" y="512435"/>
                  <a:pt x="1128517" y="507765"/>
                  <a:pt x="1126435" y="503600"/>
                </a:cubicBezTo>
                <a:cubicBezTo>
                  <a:pt x="1124061" y="498851"/>
                  <a:pt x="1120545" y="494765"/>
                  <a:pt x="1117600" y="490347"/>
                </a:cubicBezTo>
                <a:lnTo>
                  <a:pt x="1108765" y="463843"/>
                </a:lnTo>
                <a:cubicBezTo>
                  <a:pt x="1107293" y="459426"/>
                  <a:pt x="1106931" y="454465"/>
                  <a:pt x="1104348" y="450591"/>
                </a:cubicBezTo>
                <a:cubicBezTo>
                  <a:pt x="1098458" y="441756"/>
                  <a:pt x="1091426" y="433584"/>
                  <a:pt x="1086678" y="424087"/>
                </a:cubicBezTo>
                <a:cubicBezTo>
                  <a:pt x="1083733" y="418197"/>
                  <a:pt x="1081334" y="412001"/>
                  <a:pt x="1077844" y="406417"/>
                </a:cubicBezTo>
                <a:cubicBezTo>
                  <a:pt x="1073942" y="400173"/>
                  <a:pt x="1068675" y="394873"/>
                  <a:pt x="1064591" y="388747"/>
                </a:cubicBezTo>
                <a:cubicBezTo>
                  <a:pt x="1056886" y="377189"/>
                  <a:pt x="1052328" y="363230"/>
                  <a:pt x="1042505" y="353408"/>
                </a:cubicBezTo>
                <a:cubicBezTo>
                  <a:pt x="1038087" y="348991"/>
                  <a:pt x="1033088" y="345087"/>
                  <a:pt x="1029252" y="340156"/>
                </a:cubicBezTo>
                <a:cubicBezTo>
                  <a:pt x="1022733" y="331775"/>
                  <a:pt x="1017954" y="322146"/>
                  <a:pt x="1011583" y="313652"/>
                </a:cubicBezTo>
                <a:cubicBezTo>
                  <a:pt x="1007166" y="307762"/>
                  <a:pt x="1002610" y="301973"/>
                  <a:pt x="998331" y="295982"/>
                </a:cubicBezTo>
                <a:cubicBezTo>
                  <a:pt x="978625" y="268394"/>
                  <a:pt x="1002523" y="295758"/>
                  <a:pt x="962991" y="256226"/>
                </a:cubicBezTo>
                <a:lnTo>
                  <a:pt x="936487" y="229721"/>
                </a:lnTo>
                <a:lnTo>
                  <a:pt x="923235" y="225304"/>
                </a:lnTo>
                <a:cubicBezTo>
                  <a:pt x="918818" y="222359"/>
                  <a:pt x="914061" y="219868"/>
                  <a:pt x="909983" y="216469"/>
                </a:cubicBezTo>
                <a:cubicBezTo>
                  <a:pt x="895329" y="204257"/>
                  <a:pt x="899930" y="202608"/>
                  <a:pt x="883478" y="194382"/>
                </a:cubicBezTo>
                <a:cubicBezTo>
                  <a:pt x="879313" y="192300"/>
                  <a:pt x="874643" y="191437"/>
                  <a:pt x="870226" y="189965"/>
                </a:cubicBezTo>
                <a:lnTo>
                  <a:pt x="843722" y="172295"/>
                </a:lnTo>
                <a:cubicBezTo>
                  <a:pt x="839305" y="169350"/>
                  <a:pt x="835507" y="165139"/>
                  <a:pt x="830470" y="163460"/>
                </a:cubicBezTo>
                <a:lnTo>
                  <a:pt x="803965" y="154626"/>
                </a:lnTo>
                <a:cubicBezTo>
                  <a:pt x="765996" y="129312"/>
                  <a:pt x="814030" y="159657"/>
                  <a:pt x="777461" y="141373"/>
                </a:cubicBezTo>
                <a:cubicBezTo>
                  <a:pt x="772713" y="138999"/>
                  <a:pt x="769060" y="134695"/>
                  <a:pt x="764209" y="132539"/>
                </a:cubicBezTo>
                <a:cubicBezTo>
                  <a:pt x="755699" y="128757"/>
                  <a:pt x="746540" y="126649"/>
                  <a:pt x="737705" y="123704"/>
                </a:cubicBezTo>
                <a:lnTo>
                  <a:pt x="724452" y="119287"/>
                </a:lnTo>
                <a:cubicBezTo>
                  <a:pt x="720035" y="116342"/>
                  <a:pt x="716051" y="112608"/>
                  <a:pt x="711200" y="110452"/>
                </a:cubicBezTo>
                <a:cubicBezTo>
                  <a:pt x="702690" y="106670"/>
                  <a:pt x="684696" y="101617"/>
                  <a:pt x="684696" y="101617"/>
                </a:cubicBezTo>
                <a:cubicBezTo>
                  <a:pt x="680279" y="98672"/>
                  <a:pt x="676295" y="94938"/>
                  <a:pt x="671444" y="92782"/>
                </a:cubicBezTo>
                <a:cubicBezTo>
                  <a:pt x="662934" y="89000"/>
                  <a:pt x="652688" y="89113"/>
                  <a:pt x="644939" y="83947"/>
                </a:cubicBezTo>
                <a:cubicBezTo>
                  <a:pt x="640522" y="81002"/>
                  <a:pt x="636538" y="77269"/>
                  <a:pt x="631687" y="75113"/>
                </a:cubicBezTo>
                <a:cubicBezTo>
                  <a:pt x="623177" y="71331"/>
                  <a:pt x="605183" y="66278"/>
                  <a:pt x="605183" y="66278"/>
                </a:cubicBezTo>
                <a:cubicBezTo>
                  <a:pt x="584183" y="52277"/>
                  <a:pt x="596967" y="59121"/>
                  <a:pt x="565426" y="48608"/>
                </a:cubicBezTo>
                <a:cubicBezTo>
                  <a:pt x="565421" y="48606"/>
                  <a:pt x="538926" y="39776"/>
                  <a:pt x="538922" y="39773"/>
                </a:cubicBezTo>
                <a:cubicBezTo>
                  <a:pt x="517921" y="25774"/>
                  <a:pt x="530706" y="32617"/>
                  <a:pt x="499165" y="22104"/>
                </a:cubicBezTo>
                <a:lnTo>
                  <a:pt x="472661" y="13269"/>
                </a:lnTo>
                <a:lnTo>
                  <a:pt x="459409" y="8852"/>
                </a:lnTo>
                <a:cubicBezTo>
                  <a:pt x="444932" y="-800"/>
                  <a:pt x="451466" y="17"/>
                  <a:pt x="441739" y="17"/>
                </a:cubicBezTo>
              </a:path>
            </a:pathLst>
          </a:custGeom>
          <a:noFill/>
          <a:ln cap="rnd" w="2556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5"/>
          <p:cNvSpPr/>
          <p:nvPr/>
        </p:nvSpPr>
        <p:spPr>
          <a:xfrm>
            <a:off x="4110120" y="1909800"/>
            <a:ext cx="1227960" cy="791280"/>
          </a:xfrm>
          <a:custGeom>
            <a:avLst/>
            <a:gdLst/>
            <a:ahLst/>
            <a:rect l="l" t="t" r="r" b="b"/>
            <a:pathLst>
              <a:path w="1231837" h="795130">
                <a:moveTo>
                  <a:pt x="1116985" y="57426"/>
                </a:moveTo>
                <a:lnTo>
                  <a:pt x="900533" y="53008"/>
                </a:lnTo>
                <a:cubicBezTo>
                  <a:pt x="891582" y="52683"/>
                  <a:pt x="882881" y="49953"/>
                  <a:pt x="874029" y="48591"/>
                </a:cubicBezTo>
                <a:cubicBezTo>
                  <a:pt x="863738" y="47008"/>
                  <a:pt x="853439" y="45464"/>
                  <a:pt x="843107" y="44173"/>
                </a:cubicBezTo>
                <a:cubicBezTo>
                  <a:pt x="817113" y="40924"/>
                  <a:pt x="762734" y="36227"/>
                  <a:pt x="741507" y="30921"/>
                </a:cubicBezTo>
                <a:cubicBezTo>
                  <a:pt x="735617" y="29449"/>
                  <a:pt x="729764" y="27821"/>
                  <a:pt x="723837" y="26504"/>
                </a:cubicBezTo>
                <a:cubicBezTo>
                  <a:pt x="716508" y="24875"/>
                  <a:pt x="709034" y="23908"/>
                  <a:pt x="701750" y="22087"/>
                </a:cubicBezTo>
                <a:cubicBezTo>
                  <a:pt x="697233" y="20958"/>
                  <a:pt x="693015" y="18798"/>
                  <a:pt x="688498" y="17669"/>
                </a:cubicBezTo>
                <a:cubicBezTo>
                  <a:pt x="681214" y="15848"/>
                  <a:pt x="673805" y="14557"/>
                  <a:pt x="666411" y="13252"/>
                </a:cubicBezTo>
                <a:cubicBezTo>
                  <a:pt x="621568" y="5339"/>
                  <a:pt x="620420" y="5419"/>
                  <a:pt x="582481" y="0"/>
                </a:cubicBezTo>
                <a:cubicBezTo>
                  <a:pt x="532417" y="1472"/>
                  <a:pt x="482313" y="1916"/>
                  <a:pt x="432290" y="4417"/>
                </a:cubicBezTo>
                <a:cubicBezTo>
                  <a:pt x="406089" y="5727"/>
                  <a:pt x="411736" y="8014"/>
                  <a:pt x="392533" y="13252"/>
                </a:cubicBezTo>
                <a:cubicBezTo>
                  <a:pt x="380819" y="16447"/>
                  <a:pt x="368713" y="18248"/>
                  <a:pt x="357194" y="22087"/>
                </a:cubicBezTo>
                <a:cubicBezTo>
                  <a:pt x="348359" y="25032"/>
                  <a:pt x="339724" y="28662"/>
                  <a:pt x="330690" y="30921"/>
                </a:cubicBezTo>
                <a:cubicBezTo>
                  <a:pt x="324800" y="32394"/>
                  <a:pt x="318835" y="33594"/>
                  <a:pt x="313020" y="35339"/>
                </a:cubicBezTo>
                <a:cubicBezTo>
                  <a:pt x="304100" y="38015"/>
                  <a:pt x="295648" y="42346"/>
                  <a:pt x="286516" y="44173"/>
                </a:cubicBezTo>
                <a:cubicBezTo>
                  <a:pt x="210067" y="59465"/>
                  <a:pt x="327654" y="34995"/>
                  <a:pt x="237924" y="57426"/>
                </a:cubicBezTo>
                <a:cubicBezTo>
                  <a:pt x="232034" y="58898"/>
                  <a:pt x="226070" y="60099"/>
                  <a:pt x="220255" y="61843"/>
                </a:cubicBezTo>
                <a:cubicBezTo>
                  <a:pt x="211335" y="64519"/>
                  <a:pt x="202585" y="67733"/>
                  <a:pt x="193750" y="70678"/>
                </a:cubicBezTo>
                <a:lnTo>
                  <a:pt x="180498" y="75095"/>
                </a:lnTo>
                <a:cubicBezTo>
                  <a:pt x="176081" y="78040"/>
                  <a:pt x="171995" y="81556"/>
                  <a:pt x="167246" y="83930"/>
                </a:cubicBezTo>
                <a:cubicBezTo>
                  <a:pt x="163081" y="86012"/>
                  <a:pt x="158064" y="86086"/>
                  <a:pt x="153994" y="88347"/>
                </a:cubicBezTo>
                <a:cubicBezTo>
                  <a:pt x="108428" y="113662"/>
                  <a:pt x="144224" y="100440"/>
                  <a:pt x="114237" y="110434"/>
                </a:cubicBezTo>
                <a:cubicBezTo>
                  <a:pt x="78898" y="133994"/>
                  <a:pt x="121599" y="103072"/>
                  <a:pt x="92150" y="132521"/>
                </a:cubicBezTo>
                <a:cubicBezTo>
                  <a:pt x="88396" y="136275"/>
                  <a:pt x="83315" y="138411"/>
                  <a:pt x="78898" y="141356"/>
                </a:cubicBezTo>
                <a:cubicBezTo>
                  <a:pt x="73008" y="150191"/>
                  <a:pt x="64587" y="157787"/>
                  <a:pt x="61229" y="167860"/>
                </a:cubicBezTo>
                <a:cubicBezTo>
                  <a:pt x="50125" y="201170"/>
                  <a:pt x="65102" y="160114"/>
                  <a:pt x="47977" y="194365"/>
                </a:cubicBezTo>
                <a:cubicBezTo>
                  <a:pt x="29693" y="230934"/>
                  <a:pt x="60038" y="182900"/>
                  <a:pt x="34724" y="220869"/>
                </a:cubicBezTo>
                <a:lnTo>
                  <a:pt x="12637" y="287130"/>
                </a:lnTo>
                <a:lnTo>
                  <a:pt x="8220" y="300382"/>
                </a:lnTo>
                <a:lnTo>
                  <a:pt x="3803" y="313634"/>
                </a:lnTo>
                <a:cubicBezTo>
                  <a:pt x="8410" y="539398"/>
                  <a:pt x="-14602" y="461625"/>
                  <a:pt x="17055" y="556591"/>
                </a:cubicBezTo>
                <a:cubicBezTo>
                  <a:pt x="19524" y="566469"/>
                  <a:pt x="26005" y="594312"/>
                  <a:pt x="30307" y="600765"/>
                </a:cubicBezTo>
                <a:lnTo>
                  <a:pt x="39142" y="614017"/>
                </a:lnTo>
                <a:cubicBezTo>
                  <a:pt x="42735" y="624796"/>
                  <a:pt x="43830" y="631957"/>
                  <a:pt x="52394" y="640521"/>
                </a:cubicBezTo>
                <a:cubicBezTo>
                  <a:pt x="56148" y="644275"/>
                  <a:pt x="61229" y="646411"/>
                  <a:pt x="65646" y="649356"/>
                </a:cubicBezTo>
                <a:cubicBezTo>
                  <a:pt x="74333" y="662386"/>
                  <a:pt x="74979" y="665231"/>
                  <a:pt x="87733" y="675860"/>
                </a:cubicBezTo>
                <a:cubicBezTo>
                  <a:pt x="100833" y="686777"/>
                  <a:pt x="103222" y="684270"/>
                  <a:pt x="118655" y="693530"/>
                </a:cubicBezTo>
                <a:cubicBezTo>
                  <a:pt x="127760" y="698993"/>
                  <a:pt x="136324" y="705310"/>
                  <a:pt x="145159" y="711200"/>
                </a:cubicBezTo>
                <a:cubicBezTo>
                  <a:pt x="149576" y="714145"/>
                  <a:pt x="153375" y="718355"/>
                  <a:pt x="158411" y="720034"/>
                </a:cubicBezTo>
                <a:cubicBezTo>
                  <a:pt x="162828" y="721507"/>
                  <a:pt x="167498" y="722370"/>
                  <a:pt x="171663" y="724452"/>
                </a:cubicBezTo>
                <a:cubicBezTo>
                  <a:pt x="176412" y="726826"/>
                  <a:pt x="180306" y="730653"/>
                  <a:pt x="184916" y="733287"/>
                </a:cubicBezTo>
                <a:cubicBezTo>
                  <a:pt x="249230" y="770036"/>
                  <a:pt x="166299" y="721771"/>
                  <a:pt x="215837" y="746539"/>
                </a:cubicBezTo>
                <a:cubicBezTo>
                  <a:pt x="220586" y="748913"/>
                  <a:pt x="224238" y="753217"/>
                  <a:pt x="229090" y="755373"/>
                </a:cubicBezTo>
                <a:cubicBezTo>
                  <a:pt x="237600" y="759155"/>
                  <a:pt x="246759" y="761263"/>
                  <a:pt x="255594" y="764208"/>
                </a:cubicBezTo>
                <a:cubicBezTo>
                  <a:pt x="255601" y="764210"/>
                  <a:pt x="282090" y="773042"/>
                  <a:pt x="282098" y="773043"/>
                </a:cubicBezTo>
                <a:cubicBezTo>
                  <a:pt x="309068" y="777537"/>
                  <a:pt x="311134" y="778093"/>
                  <a:pt x="339524" y="781878"/>
                </a:cubicBezTo>
                <a:lnTo>
                  <a:pt x="374863" y="786295"/>
                </a:lnTo>
                <a:cubicBezTo>
                  <a:pt x="383730" y="787562"/>
                  <a:pt x="392466" y="789724"/>
                  <a:pt x="401368" y="790713"/>
                </a:cubicBezTo>
                <a:cubicBezTo>
                  <a:pt x="418990" y="792671"/>
                  <a:pt x="436707" y="793658"/>
                  <a:pt x="454377" y="795130"/>
                </a:cubicBezTo>
                <a:lnTo>
                  <a:pt x="701750" y="790713"/>
                </a:lnTo>
                <a:cubicBezTo>
                  <a:pt x="745569" y="789344"/>
                  <a:pt x="726425" y="786752"/>
                  <a:pt x="763594" y="777460"/>
                </a:cubicBezTo>
                <a:cubicBezTo>
                  <a:pt x="769484" y="775988"/>
                  <a:pt x="775337" y="774360"/>
                  <a:pt x="781263" y="773043"/>
                </a:cubicBezTo>
                <a:cubicBezTo>
                  <a:pt x="802285" y="768372"/>
                  <a:pt x="817045" y="767007"/>
                  <a:pt x="838690" y="759791"/>
                </a:cubicBezTo>
                <a:cubicBezTo>
                  <a:pt x="870444" y="749205"/>
                  <a:pt x="830811" y="762041"/>
                  <a:pt x="869611" y="750956"/>
                </a:cubicBezTo>
                <a:cubicBezTo>
                  <a:pt x="914002" y="738274"/>
                  <a:pt x="845254" y="755942"/>
                  <a:pt x="900533" y="742121"/>
                </a:cubicBezTo>
                <a:cubicBezTo>
                  <a:pt x="909368" y="736231"/>
                  <a:pt x="916964" y="727810"/>
                  <a:pt x="927037" y="724452"/>
                </a:cubicBezTo>
                <a:cubicBezTo>
                  <a:pt x="931455" y="722979"/>
                  <a:pt x="936219" y="722295"/>
                  <a:pt x="940290" y="720034"/>
                </a:cubicBezTo>
                <a:cubicBezTo>
                  <a:pt x="949572" y="714878"/>
                  <a:pt x="956721" y="705723"/>
                  <a:pt x="966794" y="702365"/>
                </a:cubicBezTo>
                <a:cubicBezTo>
                  <a:pt x="985806" y="696027"/>
                  <a:pt x="975529" y="699076"/>
                  <a:pt x="997716" y="693530"/>
                </a:cubicBezTo>
                <a:cubicBezTo>
                  <a:pt x="1002133" y="690585"/>
                  <a:pt x="1006117" y="686851"/>
                  <a:pt x="1010968" y="684695"/>
                </a:cubicBezTo>
                <a:cubicBezTo>
                  <a:pt x="1019478" y="680913"/>
                  <a:pt x="1029723" y="681025"/>
                  <a:pt x="1037472" y="675860"/>
                </a:cubicBezTo>
                <a:lnTo>
                  <a:pt x="1077229" y="649356"/>
                </a:lnTo>
                <a:lnTo>
                  <a:pt x="1090481" y="640521"/>
                </a:lnTo>
                <a:cubicBezTo>
                  <a:pt x="1094898" y="637576"/>
                  <a:pt x="1099979" y="635441"/>
                  <a:pt x="1103733" y="631687"/>
                </a:cubicBezTo>
                <a:lnTo>
                  <a:pt x="1130237" y="605182"/>
                </a:lnTo>
                <a:cubicBezTo>
                  <a:pt x="1134655" y="600764"/>
                  <a:pt x="1139742" y="596928"/>
                  <a:pt x="1143490" y="591930"/>
                </a:cubicBezTo>
                <a:cubicBezTo>
                  <a:pt x="1163115" y="565762"/>
                  <a:pt x="1152654" y="580391"/>
                  <a:pt x="1174411" y="547756"/>
                </a:cubicBezTo>
                <a:lnTo>
                  <a:pt x="1183246" y="534504"/>
                </a:lnTo>
                <a:cubicBezTo>
                  <a:pt x="1199353" y="486180"/>
                  <a:pt x="1173666" y="559372"/>
                  <a:pt x="1196498" y="508000"/>
                </a:cubicBezTo>
                <a:cubicBezTo>
                  <a:pt x="1200280" y="499490"/>
                  <a:pt x="1201168" y="489825"/>
                  <a:pt x="1205333" y="481495"/>
                </a:cubicBezTo>
                <a:cubicBezTo>
                  <a:pt x="1211001" y="470160"/>
                  <a:pt x="1215798" y="462649"/>
                  <a:pt x="1218585" y="450573"/>
                </a:cubicBezTo>
                <a:cubicBezTo>
                  <a:pt x="1221961" y="435942"/>
                  <a:pt x="1224475" y="421124"/>
                  <a:pt x="1227420" y="406400"/>
                </a:cubicBezTo>
                <a:lnTo>
                  <a:pt x="1231837" y="384313"/>
                </a:lnTo>
                <a:cubicBezTo>
                  <a:pt x="1230365" y="328359"/>
                  <a:pt x="1230644" y="272332"/>
                  <a:pt x="1227420" y="216452"/>
                </a:cubicBezTo>
                <a:cubicBezTo>
                  <a:pt x="1227160" y="211945"/>
                  <a:pt x="1220747" y="144599"/>
                  <a:pt x="1209750" y="128104"/>
                </a:cubicBezTo>
                <a:cubicBezTo>
                  <a:pt x="1203860" y="119269"/>
                  <a:pt x="1200916" y="107490"/>
                  <a:pt x="1192081" y="101600"/>
                </a:cubicBezTo>
                <a:cubicBezTo>
                  <a:pt x="1157829" y="78765"/>
                  <a:pt x="1175649" y="87287"/>
                  <a:pt x="1139072" y="75095"/>
                </a:cubicBezTo>
                <a:cubicBezTo>
                  <a:pt x="1139067" y="75093"/>
                  <a:pt x="1112572" y="66263"/>
                  <a:pt x="1112568" y="66260"/>
                </a:cubicBezTo>
                <a:lnTo>
                  <a:pt x="1116985" y="57426"/>
                </a:lnTo>
                <a:close/>
              </a:path>
            </a:pathLst>
          </a:custGeom>
          <a:noFill/>
          <a:ln cap="rnd" w="2556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6"/>
          <p:cNvSpPr/>
          <p:nvPr/>
        </p:nvSpPr>
        <p:spPr>
          <a:xfrm flipH="1">
            <a:off x="3420720" y="1224000"/>
            <a:ext cx="1215360" cy="91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7"/>
          <p:cNvSpPr/>
          <p:nvPr/>
        </p:nvSpPr>
        <p:spPr>
          <a:xfrm flipH="1">
            <a:off x="5249520" y="1147680"/>
            <a:ext cx="1596240" cy="83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Line 8"/>
          <p:cNvSpPr/>
          <p:nvPr/>
        </p:nvSpPr>
        <p:spPr>
          <a:xfrm>
            <a:off x="4033800" y="1228680"/>
            <a:ext cx="1143000" cy="0"/>
          </a:xfrm>
          <a:prstGeom prst="line">
            <a:avLst/>
          </a:prstGeom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Line 9"/>
          <p:cNvSpPr/>
          <p:nvPr/>
        </p:nvSpPr>
        <p:spPr>
          <a:xfrm>
            <a:off x="6852960" y="1147680"/>
            <a:ext cx="1143000" cy="0"/>
          </a:xfrm>
          <a:prstGeom prst="line">
            <a:avLst/>
          </a:prstGeom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10"/>
          <p:cNvSpPr/>
          <p:nvPr/>
        </p:nvSpPr>
        <p:spPr>
          <a:xfrm>
            <a:off x="6826320" y="3379680"/>
            <a:ext cx="22186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002060"/>
                </a:solidFill>
                <a:latin typeface="Calibri"/>
                <a:cs typeface="DejaVu Sans"/>
              </a:rPr>
              <a:t>Threshold line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505" name="Line 11"/>
          <p:cNvSpPr/>
          <p:nvPr/>
        </p:nvSpPr>
        <p:spPr>
          <a:xfrm flipV="1">
            <a:off x="6852960" y="3809880"/>
            <a:ext cx="2062440" cy="4680"/>
          </a:xfrm>
          <a:prstGeom prst="line">
            <a:avLst/>
          </a:prstGeom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12"/>
          <p:cNvSpPr/>
          <p:nvPr/>
        </p:nvSpPr>
        <p:spPr>
          <a:xfrm flipH="1" flipV="1">
            <a:off x="5401080" y="2972160"/>
            <a:ext cx="1443960" cy="83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13"/>
          <p:cNvSpPr/>
          <p:nvPr/>
        </p:nvSpPr>
        <p:spPr>
          <a:xfrm>
            <a:off x="513360" y="442800"/>
            <a:ext cx="19018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2800" spc="-1" strike="noStrike">
                <a:solidFill>
                  <a:srgbClr val="002060"/>
                </a:solidFill>
                <a:latin typeface="Calibri"/>
                <a:cs typeface="DejaVu Sans"/>
              </a:rPr>
              <a:t>Elastic ridge</a:t>
            </a:r>
            <a:endParaRPr b="0" lang="de-CH" sz="2800" spc="-1" strike="noStrike">
              <a:latin typeface="Arial"/>
            </a:endParaRPr>
          </a:p>
        </p:txBody>
      </p:sp>
      <p:sp>
        <p:nvSpPr>
          <p:cNvPr id="508" name="Line 14"/>
          <p:cNvSpPr/>
          <p:nvPr/>
        </p:nvSpPr>
        <p:spPr>
          <a:xfrm>
            <a:off x="604800" y="919080"/>
            <a:ext cx="1676160" cy="0"/>
          </a:xfrm>
          <a:prstGeom prst="line">
            <a:avLst/>
          </a:prstGeom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15"/>
          <p:cNvSpPr/>
          <p:nvPr/>
        </p:nvSpPr>
        <p:spPr>
          <a:xfrm>
            <a:off x="2427120" y="1376280"/>
            <a:ext cx="612000" cy="148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16"/>
          <p:cNvSpPr/>
          <p:nvPr/>
        </p:nvSpPr>
        <p:spPr>
          <a:xfrm>
            <a:off x="2281320" y="919080"/>
            <a:ext cx="453240" cy="91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17"/>
          <p:cNvSpPr/>
          <p:nvPr/>
        </p:nvSpPr>
        <p:spPr>
          <a:xfrm>
            <a:off x="76320" y="4648320"/>
            <a:ext cx="1645560" cy="68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2060"/>
                </a:solidFill>
                <a:latin typeface="Calibri"/>
                <a:cs typeface="DejaVu Sans"/>
              </a:rPr>
              <a:t>Direct excitation of IR active modes ?</a:t>
            </a:r>
            <a:endParaRPr b="0" lang="de-CH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100" spc="-1" strike="noStrike">
                <a:solidFill>
                  <a:srgbClr val="002060"/>
                </a:solidFill>
                <a:latin typeface="Calibri"/>
                <a:cs typeface="DejaVu Sans"/>
              </a:rPr>
              <a:t>(Born correction)</a:t>
            </a:r>
            <a:endParaRPr b="0" lang="de-CH" sz="1100" spc="-1" strike="noStrike">
              <a:latin typeface="Arial"/>
            </a:endParaRPr>
          </a:p>
        </p:txBody>
      </p:sp>
      <p:sp>
        <p:nvSpPr>
          <p:cNvPr id="512" name="CustomShape 18"/>
          <p:cNvSpPr/>
          <p:nvPr/>
        </p:nvSpPr>
        <p:spPr>
          <a:xfrm flipV="1">
            <a:off x="1523880" y="4716000"/>
            <a:ext cx="1443960" cy="24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19"/>
          <p:cNvSpPr/>
          <p:nvPr/>
        </p:nvSpPr>
        <p:spPr>
          <a:xfrm>
            <a:off x="122400" y="5489640"/>
            <a:ext cx="138528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2060"/>
                </a:solidFill>
                <a:latin typeface="Calibri"/>
                <a:cs typeface="DejaVu Sans"/>
              </a:rPr>
              <a:t>Threshold peaks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514" name="CustomShape 20"/>
          <p:cNvSpPr/>
          <p:nvPr/>
        </p:nvSpPr>
        <p:spPr>
          <a:xfrm flipV="1">
            <a:off x="1511280" y="5393880"/>
            <a:ext cx="1362960" cy="237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21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5682E8A9-88C8-4B80-B218-DD5C52F6F0B8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46B7E32F-5A39-46F0-BEB3-4016A5DB5FB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517" name="Line 2"/>
          <p:cNvSpPr/>
          <p:nvPr/>
        </p:nvSpPr>
        <p:spPr>
          <a:xfrm>
            <a:off x="318960" y="1218960"/>
            <a:ext cx="8420040" cy="1800"/>
          </a:xfrm>
          <a:prstGeom prst="line">
            <a:avLst/>
          </a:prstGeom>
          <a:ln w="2844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3"/>
          <p:cNvSpPr/>
          <p:nvPr/>
        </p:nvSpPr>
        <p:spPr>
          <a:xfrm>
            <a:off x="425520" y="458640"/>
            <a:ext cx="792576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Aft>
                <a:spcPts val="2251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Arial"/>
              </a:rPr>
              <a:t>2-D spectra</a:t>
            </a:r>
            <a:endParaRPr b="0" lang="de-CH" sz="2400" spc="-1" strike="noStrike">
              <a:latin typeface="Arial"/>
            </a:endParaRPr>
          </a:p>
        </p:txBody>
      </p:sp>
      <p:pic>
        <p:nvPicPr>
          <p:cNvPr id="519" name="Picture 4" descr=""/>
          <p:cNvPicPr/>
          <p:nvPr/>
        </p:nvPicPr>
        <p:blipFill>
          <a:blip r:embed="rId1"/>
          <a:stretch/>
        </p:blipFill>
        <p:spPr>
          <a:xfrm>
            <a:off x="1447920" y="1828800"/>
            <a:ext cx="5939640" cy="3912480"/>
          </a:xfrm>
          <a:prstGeom prst="rect">
            <a:avLst/>
          </a:prstGeom>
          <a:ln>
            <a:noFill/>
          </a:ln>
        </p:spPr>
      </p:pic>
      <p:sp>
        <p:nvSpPr>
          <p:cNvPr id="520" name="CustomShape 4"/>
          <p:cNvSpPr/>
          <p:nvPr/>
        </p:nvSpPr>
        <p:spPr>
          <a:xfrm>
            <a:off x="1446480" y="6019920"/>
            <a:ext cx="164556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2000" spc="-1" strike="noStrike">
                <a:solidFill>
                  <a:srgbClr val="000000"/>
                </a:solidFill>
                <a:latin typeface="Times New Roman"/>
                <a:cs typeface="Times New Roman"/>
              </a:rPr>
              <a:t>Fribourg 1985</a:t>
            </a:r>
            <a:endParaRPr b="0" lang="de-CH" sz="2000" spc="-1" strike="noStrike">
              <a:latin typeface="Arial"/>
            </a:endParaRPr>
          </a:p>
        </p:txBody>
      </p:sp>
      <p:sp>
        <p:nvSpPr>
          <p:cNvPr id="521" name="CustomShape 5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83126E1B-9418-4897-B11B-BF68A17AA901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Fig_HF_v_3" descr=""/>
          <p:cNvPicPr/>
          <p:nvPr/>
        </p:nvPicPr>
        <p:blipFill>
          <a:blip r:embed="rId1"/>
          <a:stretch/>
        </p:blipFill>
        <p:spPr>
          <a:xfrm>
            <a:off x="1295280" y="1219320"/>
            <a:ext cx="6703200" cy="4443840"/>
          </a:xfrm>
          <a:prstGeom prst="rect">
            <a:avLst/>
          </a:prstGeom>
          <a:ln>
            <a:noFill/>
          </a:ln>
        </p:spPr>
      </p:pic>
      <p:sp>
        <p:nvSpPr>
          <p:cNvPr id="523" name="CustomShape 1"/>
          <p:cNvSpPr/>
          <p:nvPr/>
        </p:nvSpPr>
        <p:spPr>
          <a:xfrm>
            <a:off x="457200" y="6248160"/>
            <a:ext cx="5560200" cy="33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Čížek, Horáček, Allan, Fabrikant, Domcke, </a:t>
            </a:r>
            <a:r>
              <a:rPr b="0" i="1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J. Phys. </a:t>
            </a: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B (2003)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524" name="CustomShape 2"/>
          <p:cNvSpPr/>
          <p:nvPr/>
        </p:nvSpPr>
        <p:spPr>
          <a:xfrm>
            <a:off x="2817360" y="379800"/>
            <a:ext cx="362088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 algn="ctr">
              <a:lnSpc>
                <a:spcPct val="100000"/>
              </a:lnSpc>
            </a:pPr>
            <a:r>
              <a:rPr b="0" lang="de-CH" sz="2400" spc="-1" strike="noStrike">
                <a:solidFill>
                  <a:srgbClr val="000099"/>
                </a:solidFill>
                <a:latin typeface="Times New Roman"/>
                <a:cs typeface="DejaVu Sans"/>
              </a:rPr>
              <a:t>HF – theory and experiment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1479600" y="487440"/>
            <a:ext cx="68871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Bookman Old Style"/>
                <a:cs typeface="DejaVu Sans"/>
              </a:rPr>
              <a:t>Absolute cross sections for excitation of the Ne (2p</a:t>
            </a:r>
            <a:r>
              <a:rPr b="0" lang="de-CH" sz="1400" spc="-1" strike="noStrike" baseline="30000">
                <a:solidFill>
                  <a:srgbClr val="000000"/>
                </a:solidFill>
                <a:latin typeface="Bookman Old Style"/>
                <a:cs typeface="DejaVu Sans"/>
              </a:rPr>
              <a:t>5</a:t>
            </a:r>
            <a:r>
              <a:rPr b="0" lang="de-CH" sz="1400" spc="-1" strike="noStrike">
                <a:solidFill>
                  <a:srgbClr val="000000"/>
                </a:solidFill>
                <a:latin typeface="Bookman Old Style"/>
                <a:cs typeface="DejaVu Sans"/>
              </a:rPr>
              <a:t>3s) states at </a:t>
            </a:r>
            <a:r>
              <a:rPr b="0" i="1" lang="de-CH" sz="1400" spc="-1" strike="noStrike">
                <a:solidFill>
                  <a:srgbClr val="000000"/>
                </a:solidFill>
                <a:latin typeface="Bookman Old Style"/>
                <a:cs typeface="DejaVu Sans"/>
              </a:rPr>
              <a:t>θ </a:t>
            </a:r>
            <a:r>
              <a:rPr b="0" lang="de-CH" sz="1400" spc="-1" strike="noStrike">
                <a:solidFill>
                  <a:srgbClr val="000000"/>
                </a:solidFill>
                <a:latin typeface="Bookman Old Style"/>
                <a:cs typeface="DejaVu Sans"/>
              </a:rPr>
              <a:t>= 180°. 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526" name="CustomShape 2"/>
          <p:cNvSpPr/>
          <p:nvPr/>
        </p:nvSpPr>
        <p:spPr>
          <a:xfrm>
            <a:off x="501480" y="6264720"/>
            <a:ext cx="5900040" cy="30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Bookman Old Style"/>
                <a:cs typeface="DejaVu Sans"/>
              </a:rPr>
              <a:t>M Allan, K Franz, H Hotop, O Zatsarinny and K Bartschat 2008</a:t>
            </a:r>
            <a:endParaRPr b="0" lang="de-CH" sz="1400" spc="-1" strike="noStrike">
              <a:latin typeface="Arial"/>
            </a:endParaRPr>
          </a:p>
        </p:txBody>
      </p:sp>
      <p:pic>
        <p:nvPicPr>
          <p:cNvPr id="527" name="" descr=""/>
          <p:cNvPicPr/>
          <p:nvPr/>
        </p:nvPicPr>
        <p:blipFill>
          <a:blip r:embed="rId1"/>
          <a:stretch/>
        </p:blipFill>
        <p:spPr>
          <a:xfrm>
            <a:off x="693720" y="1098720"/>
            <a:ext cx="7255440" cy="4907520"/>
          </a:xfrm>
          <a:prstGeom prst="rect">
            <a:avLst/>
          </a:prstGeom>
          <a:ln>
            <a:noFill/>
          </a:ln>
        </p:spPr>
      </p:pic>
      <p:sp>
        <p:nvSpPr>
          <p:cNvPr id="528" name="CustomShape 3"/>
          <p:cNvSpPr/>
          <p:nvPr/>
        </p:nvSpPr>
        <p:spPr>
          <a:xfrm>
            <a:off x="303480" y="235080"/>
            <a:ext cx="69336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3200" spc="-1" strike="noStrike">
                <a:solidFill>
                  <a:srgbClr val="000099"/>
                </a:solidFill>
                <a:latin typeface="Bookman Old Style"/>
                <a:cs typeface="DejaVu Sans"/>
              </a:rPr>
              <a:t>Ne</a:t>
            </a:r>
            <a:endParaRPr b="0" lang="de-CH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6553080" y="6248520"/>
            <a:ext cx="1901880" cy="45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A16D144F-0AD4-420D-BCB9-2BB8FE5029FB}" type="slidenum">
              <a:rPr b="0" lang="de-CH" sz="14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&lt;number&gt;</a:t>
            </a:fld>
            <a:endParaRPr b="0" lang="de-CH" sz="14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1725480" y="141840"/>
            <a:ext cx="382356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 algn="ctr">
              <a:lnSpc>
                <a:spcPct val="100000"/>
              </a:lnSpc>
            </a:pPr>
            <a:r>
              <a:rPr b="0" lang="de-CH" sz="3200" spc="-1" strike="noStrike">
                <a:solidFill>
                  <a:srgbClr val="0000cc"/>
                </a:solidFill>
                <a:latin typeface="Bookman Old Style"/>
                <a:cs typeface="DejaVu Sans"/>
              </a:rPr>
              <a:t>George Jiří Schulz</a:t>
            </a:r>
            <a:endParaRPr b="0" lang="de-CH" sz="3200" spc="-1" strike="noStrike">
              <a:latin typeface="Arial"/>
            </a:endParaRPr>
          </a:p>
        </p:txBody>
      </p:sp>
      <p:pic>
        <p:nvPicPr>
          <p:cNvPr id="298" name="Picture 3" descr=""/>
          <p:cNvPicPr/>
          <p:nvPr/>
        </p:nvPicPr>
        <p:blipFill>
          <a:blip r:embed="rId1"/>
          <a:stretch/>
        </p:blipFill>
        <p:spPr>
          <a:xfrm>
            <a:off x="379440" y="907920"/>
            <a:ext cx="5389560" cy="773280"/>
          </a:xfrm>
          <a:prstGeom prst="rect">
            <a:avLst/>
          </a:prstGeom>
          <a:ln>
            <a:noFill/>
          </a:ln>
        </p:spPr>
      </p:pic>
      <p:pic>
        <p:nvPicPr>
          <p:cNvPr id="299" name="Picture 4" descr=""/>
          <p:cNvPicPr/>
          <p:nvPr/>
        </p:nvPicPr>
        <p:blipFill>
          <a:blip r:embed="rId2"/>
          <a:stretch/>
        </p:blipFill>
        <p:spPr>
          <a:xfrm>
            <a:off x="6350040" y="235080"/>
            <a:ext cx="2178000" cy="3450960"/>
          </a:xfrm>
          <a:prstGeom prst="rect">
            <a:avLst/>
          </a:prstGeom>
          <a:ln>
            <a:noFill/>
          </a:ln>
        </p:spPr>
      </p:pic>
      <p:pic>
        <p:nvPicPr>
          <p:cNvPr id="300" name="Picture 5" descr=""/>
          <p:cNvPicPr/>
          <p:nvPr/>
        </p:nvPicPr>
        <p:blipFill>
          <a:blip r:embed="rId3"/>
          <a:stretch/>
        </p:blipFill>
        <p:spPr>
          <a:xfrm>
            <a:off x="1353960" y="1893960"/>
            <a:ext cx="4065840" cy="733320"/>
          </a:xfrm>
          <a:prstGeom prst="rect">
            <a:avLst/>
          </a:prstGeom>
          <a:ln>
            <a:noFill/>
          </a:ln>
        </p:spPr>
      </p:pic>
      <p:sp>
        <p:nvSpPr>
          <p:cNvPr id="301" name="CustomShape 3"/>
          <p:cNvSpPr/>
          <p:nvPr/>
        </p:nvSpPr>
        <p:spPr>
          <a:xfrm>
            <a:off x="6739200" y="3086280"/>
            <a:ext cx="6807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Symbol"/>
                <a:cs typeface="Symbol"/>
              </a:rPr>
              <a:t></a:t>
            </a: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DejaVu Sans"/>
              </a:rPr>
              <a:t> </a:t>
            </a:r>
            <a:r>
              <a:rPr b="0" lang="de-CH" sz="1400" spc="-1" strike="noStrike">
                <a:solidFill>
                  <a:srgbClr val="000000"/>
                </a:solidFill>
                <a:latin typeface="Calibri"/>
                <a:cs typeface="DejaVu Sans"/>
              </a:rPr>
              <a:t>= 72°</a:t>
            </a:r>
            <a:endParaRPr b="0" lang="de-CH" sz="1400" spc="-1" strike="noStrike">
              <a:latin typeface="Arial"/>
            </a:endParaRPr>
          </a:p>
        </p:txBody>
      </p:sp>
      <p:pic>
        <p:nvPicPr>
          <p:cNvPr id="302" name="Picture 7" descr=""/>
          <p:cNvPicPr/>
          <p:nvPr/>
        </p:nvPicPr>
        <p:blipFill>
          <a:blip r:embed="rId4"/>
          <a:stretch/>
        </p:blipFill>
        <p:spPr>
          <a:xfrm>
            <a:off x="611280" y="2781360"/>
            <a:ext cx="2749320" cy="3789360"/>
          </a:xfrm>
          <a:prstGeom prst="rect">
            <a:avLst/>
          </a:prstGeom>
          <a:ln>
            <a:noFill/>
          </a:ln>
        </p:spPr>
      </p:pic>
      <p:pic>
        <p:nvPicPr>
          <p:cNvPr id="303" name="Picture 8" descr=""/>
          <p:cNvPicPr/>
          <p:nvPr/>
        </p:nvPicPr>
        <p:blipFill>
          <a:blip r:embed="rId5"/>
          <a:stretch/>
        </p:blipFill>
        <p:spPr>
          <a:xfrm>
            <a:off x="4062240" y="3895560"/>
            <a:ext cx="3273480" cy="2394000"/>
          </a:xfrm>
          <a:prstGeom prst="rect">
            <a:avLst/>
          </a:prstGeom>
          <a:ln>
            <a:noFill/>
          </a:ln>
        </p:spPr>
      </p:pic>
      <p:sp>
        <p:nvSpPr>
          <p:cNvPr id="304" name="CustomShape 4"/>
          <p:cNvSpPr/>
          <p:nvPr/>
        </p:nvSpPr>
        <p:spPr>
          <a:xfrm>
            <a:off x="4829040" y="6108840"/>
            <a:ext cx="2497320" cy="182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5"/>
          <p:cNvSpPr/>
          <p:nvPr/>
        </p:nvSpPr>
        <p:spPr>
          <a:xfrm>
            <a:off x="3700800" y="3444840"/>
            <a:ext cx="58824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Calibri"/>
                <a:cs typeface="DejaVu Sans"/>
              </a:rPr>
              <a:t>1976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306" name="Line 6"/>
          <p:cNvSpPr/>
          <p:nvPr/>
        </p:nvSpPr>
        <p:spPr>
          <a:xfrm>
            <a:off x="3822840" y="3708360"/>
            <a:ext cx="385560" cy="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7"/>
          <p:cNvSpPr/>
          <p:nvPr/>
        </p:nvSpPr>
        <p:spPr>
          <a:xfrm>
            <a:off x="3943440" y="3708360"/>
            <a:ext cx="0" cy="42876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8"/>
          <p:cNvSpPr/>
          <p:nvPr/>
        </p:nvSpPr>
        <p:spPr>
          <a:xfrm>
            <a:off x="3943440" y="4137120"/>
            <a:ext cx="436320" cy="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Line 9"/>
          <p:cNvSpPr/>
          <p:nvPr/>
        </p:nvSpPr>
        <p:spPr>
          <a:xfrm>
            <a:off x="4379760" y="4137120"/>
            <a:ext cx="0" cy="7776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10"/>
          <p:cNvSpPr/>
          <p:nvPr/>
        </p:nvSpPr>
        <p:spPr>
          <a:xfrm>
            <a:off x="4286160" y="5694480"/>
            <a:ext cx="3000600" cy="0"/>
          </a:xfrm>
          <a:prstGeom prst="line">
            <a:avLst/>
          </a:prstGeom>
          <a:ln w="12600">
            <a:solidFill>
              <a:srgbClr val="4f81b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11"/>
          <p:cNvSpPr/>
          <p:nvPr/>
        </p:nvSpPr>
        <p:spPr>
          <a:xfrm>
            <a:off x="7387200" y="361800"/>
            <a:ext cx="148428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 algn="ctr">
              <a:lnSpc>
                <a:spcPct val="100000"/>
              </a:lnSpc>
            </a:pPr>
            <a:r>
              <a:rPr b="0" lang="de-CH" sz="2400" spc="-1" strike="noStrike">
                <a:solidFill>
                  <a:srgbClr val="0000cc"/>
                </a:solidFill>
                <a:latin typeface="Bookman Old Style"/>
                <a:cs typeface="DejaVu Sans"/>
              </a:rPr>
              <a:t>He 1s2s</a:t>
            </a:r>
            <a:r>
              <a:rPr b="0" lang="de-CH" sz="2400" spc="-1" strike="noStrike" baseline="30000">
                <a:solidFill>
                  <a:srgbClr val="0000cc"/>
                </a:solidFill>
                <a:latin typeface="Bookman Old Style"/>
                <a:cs typeface="DejaVu Sans"/>
              </a:rPr>
              <a:t>2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6553080" y="6356520"/>
            <a:ext cx="2131200" cy="36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6CA9110F-11F1-4EC8-9546-54706689B1C2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DejaVu Sans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13" name="Picture 1" descr=""/>
          <p:cNvPicPr/>
          <p:nvPr/>
        </p:nvPicPr>
        <p:blipFill>
          <a:blip r:embed="rId1"/>
          <a:stretch/>
        </p:blipFill>
        <p:spPr>
          <a:xfrm>
            <a:off x="1972440" y="1670400"/>
            <a:ext cx="5196960" cy="4385160"/>
          </a:xfrm>
          <a:prstGeom prst="rect">
            <a:avLst/>
          </a:prstGeom>
          <a:ln>
            <a:noFill/>
          </a:ln>
        </p:spPr>
      </p:pic>
      <p:sp>
        <p:nvSpPr>
          <p:cNvPr id="314" name="CustomShape 2"/>
          <p:cNvSpPr/>
          <p:nvPr/>
        </p:nvSpPr>
        <p:spPr>
          <a:xfrm>
            <a:off x="1429560" y="591480"/>
            <a:ext cx="628236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Aft>
                <a:spcPts val="2248"/>
              </a:spcAft>
            </a:pP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DejaVu Sans"/>
              </a:rPr>
              <a:t> </a:t>
            </a:r>
            <a:r>
              <a:rPr b="0" lang="de-CH" sz="2400" spc="-1" strike="noStrike">
                <a:solidFill>
                  <a:srgbClr val="008000"/>
                </a:solidFill>
                <a:latin typeface="Times New Roman"/>
                <a:cs typeface="DejaVu Sans"/>
              </a:rPr>
              <a:t>The Electron Impact Spectrometer of my dreams</a:t>
            </a:r>
            <a:endParaRPr b="0" lang="de-CH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d4d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6553080" y="6356520"/>
            <a:ext cx="2130480" cy="36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82B3AA6F-D1C8-4FE6-9233-4194095FFB7A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DejaVu Sans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16" name="Picture 3" descr=""/>
          <p:cNvPicPr/>
          <p:nvPr/>
        </p:nvPicPr>
        <p:blipFill>
          <a:blip r:embed="rId1"/>
          <a:stretch/>
        </p:blipFill>
        <p:spPr>
          <a:xfrm>
            <a:off x="304920" y="228600"/>
            <a:ext cx="8530920" cy="639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6553080" y="6356520"/>
            <a:ext cx="2130480" cy="36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019FF83C-41E9-47AE-9D80-3740CF464248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DejaVu Sans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pic>
        <p:nvPicPr>
          <p:cNvPr id="318" name="Picture 3" descr=""/>
          <p:cNvPicPr/>
          <p:nvPr/>
        </p:nvPicPr>
        <p:blipFill>
          <a:blip r:embed="rId1"/>
          <a:stretch/>
        </p:blipFill>
        <p:spPr>
          <a:xfrm>
            <a:off x="684000" y="1728000"/>
            <a:ext cx="5459760" cy="4615560"/>
          </a:xfrm>
          <a:prstGeom prst="rect">
            <a:avLst/>
          </a:prstGeom>
          <a:ln>
            <a:noFill/>
          </a:ln>
        </p:spPr>
      </p:pic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1036800" y="255960"/>
            <a:ext cx="7384680" cy="950400"/>
          </a:xfrm>
          <a:prstGeom prst="rect">
            <a:avLst/>
          </a:prstGeom>
          <a:ln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316440" y="6373080"/>
            <a:ext cx="358416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M. Allan and T. Skalický, J. Phys. B 2003</a:t>
            </a:r>
            <a:endParaRPr b="0" lang="de-CH" sz="16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993600" y="1238400"/>
            <a:ext cx="1653120" cy="2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000" spc="-1" strike="noStrike">
                <a:solidFill>
                  <a:srgbClr val="000000"/>
                </a:solidFill>
                <a:latin typeface="Arial"/>
                <a:cs typeface="CMR9"/>
              </a:rPr>
              <a:t>Eur. Phys. J. D (2016)</a:t>
            </a:r>
            <a:endParaRPr b="0" lang="de-CH" sz="10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7196400" y="4213800"/>
            <a:ext cx="1873080" cy="59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100" spc="-1" strike="noStrike">
                <a:solidFill>
                  <a:srgbClr val="000000"/>
                </a:solidFill>
                <a:latin typeface="Calibri"/>
                <a:cs typeface="Arial"/>
              </a:rPr>
              <a:t>Marinković, Szmytkowski, Pejčev, Filipović and Vuškoviš (1986)</a:t>
            </a:r>
            <a:endParaRPr b="0" lang="de-CH" sz="11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7043760" y="4290120"/>
            <a:ext cx="149760" cy="149400"/>
          </a:xfrm>
          <a:custGeom>
            <a:avLst/>
            <a:gdLst/>
            <a:ahLst/>
            <a:rect l="l" t="t" r="r" b="b"/>
            <a:pathLst>
              <a:path w="426" h="425">
                <a:moveTo>
                  <a:pt x="212" y="0"/>
                </a:moveTo>
                <a:lnTo>
                  <a:pt x="425" y="424"/>
                </a:lnTo>
                <a:lnTo>
                  <a:pt x="0" y="424"/>
                </a:lnTo>
                <a:lnTo>
                  <a:pt x="212" y="0"/>
                </a:lnTo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6"/>
          <p:cNvSpPr/>
          <p:nvPr/>
        </p:nvSpPr>
        <p:spPr>
          <a:xfrm>
            <a:off x="7164360" y="4862160"/>
            <a:ext cx="1599480" cy="42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100" spc="-1" strike="noStrike">
                <a:solidFill>
                  <a:srgbClr val="000000"/>
                </a:solidFill>
                <a:latin typeface="Calibri"/>
                <a:cs typeface="Arial"/>
              </a:rPr>
              <a:t>Johnstone and Newell (1993) </a:t>
            </a:r>
            <a:endParaRPr b="0" lang="de-CH" sz="1100" spc="-1" strike="noStrike">
              <a:latin typeface="Arial"/>
            </a:endParaRPr>
          </a:p>
        </p:txBody>
      </p:sp>
      <p:sp>
        <p:nvSpPr>
          <p:cNvPr id="325" name="CustomShape 7"/>
          <p:cNvSpPr/>
          <p:nvPr/>
        </p:nvSpPr>
        <p:spPr>
          <a:xfrm>
            <a:off x="7239600" y="5394240"/>
            <a:ext cx="1815480" cy="59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CH" sz="1100" spc="-1" strike="noStrike">
                <a:solidFill>
                  <a:srgbClr val="000000"/>
                </a:solidFill>
                <a:latin typeface="Calibri"/>
                <a:cs typeface="Arial"/>
              </a:rPr>
              <a:t>Kitajima, Sakamoto, Gulley, Hoshino, Gibson, Tanaka and </a:t>
            </a:r>
            <a:endParaRPr b="0" lang="de-CH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CH" sz="1100" spc="-1" strike="noStrike">
                <a:solidFill>
                  <a:srgbClr val="000000"/>
                </a:solidFill>
                <a:latin typeface="Calibri"/>
                <a:cs typeface="Arial"/>
              </a:rPr>
              <a:t>Buckman (2000)</a:t>
            </a:r>
            <a:endParaRPr b="0" lang="de-CH" sz="1100" spc="-1" strike="noStrike">
              <a:latin typeface="Arial"/>
            </a:endParaRPr>
          </a:p>
        </p:txBody>
      </p:sp>
      <p:sp>
        <p:nvSpPr>
          <p:cNvPr id="326" name="CustomShape 8"/>
          <p:cNvSpPr/>
          <p:nvPr/>
        </p:nvSpPr>
        <p:spPr>
          <a:xfrm>
            <a:off x="7086960" y="5470560"/>
            <a:ext cx="149760" cy="1494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9"/>
          <p:cNvSpPr/>
          <p:nvPr/>
        </p:nvSpPr>
        <p:spPr>
          <a:xfrm>
            <a:off x="7011720" y="4947840"/>
            <a:ext cx="149760" cy="1497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0"/>
          <p:cNvSpPr/>
          <p:nvPr/>
        </p:nvSpPr>
        <p:spPr>
          <a:xfrm>
            <a:off x="6782400" y="5470560"/>
            <a:ext cx="149400" cy="149400"/>
          </a:xfrm>
          <a:prstGeom prst="ellipse">
            <a:avLst/>
          </a:prstGeom>
          <a:noFill/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Line 11"/>
          <p:cNvSpPr/>
          <p:nvPr/>
        </p:nvSpPr>
        <p:spPr>
          <a:xfrm>
            <a:off x="1065600" y="950400"/>
            <a:ext cx="113760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2"/>
          <p:cNvSpPr/>
          <p:nvPr/>
        </p:nvSpPr>
        <p:spPr>
          <a:xfrm>
            <a:off x="7358400" y="1166400"/>
            <a:ext cx="155268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de-CH" sz="1800" spc="-1" strike="noStrike">
                <a:solidFill>
                  <a:srgbClr val="1e6a39"/>
                </a:solidFill>
                <a:latin typeface="Arial"/>
                <a:cs typeface="DejaVu Sans"/>
              </a:rPr>
              <a:t>Editorial on the occasion of my retirement </a:t>
            </a:r>
            <a:endParaRPr b="0" lang="de-CH" sz="1800" spc="-1" strike="noStrike">
              <a:latin typeface="Arial"/>
            </a:endParaRPr>
          </a:p>
        </p:txBody>
      </p:sp>
      <p:sp>
        <p:nvSpPr>
          <p:cNvPr id="331" name="Line 13"/>
          <p:cNvSpPr/>
          <p:nvPr/>
        </p:nvSpPr>
        <p:spPr>
          <a:xfrm flipH="1" flipV="1">
            <a:off x="7200000" y="619200"/>
            <a:ext cx="432000" cy="5184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4"/>
          <p:cNvSpPr/>
          <p:nvPr/>
        </p:nvSpPr>
        <p:spPr>
          <a:xfrm>
            <a:off x="6235200" y="2620800"/>
            <a:ext cx="1552680" cy="59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de-CH" sz="2600" spc="-1" strike="noStrike">
                <a:solidFill>
                  <a:srgbClr val="1e6a39"/>
                </a:solidFill>
                <a:latin typeface="Arial"/>
                <a:cs typeface="DejaVu Sans"/>
              </a:rPr>
              <a:t>N</a:t>
            </a:r>
            <a:r>
              <a:rPr b="0" lang="de-CH" sz="2600" spc="-1" strike="noStrike" baseline="-101000">
                <a:solidFill>
                  <a:srgbClr val="1e6a39"/>
                </a:solidFill>
                <a:latin typeface="Arial"/>
                <a:cs typeface="DejaVu Sans"/>
              </a:rPr>
              <a:t>2</a:t>
            </a:r>
            <a:r>
              <a:rPr b="0" lang="de-CH" sz="2600" spc="-1" strike="noStrike">
                <a:solidFill>
                  <a:srgbClr val="1e6a39"/>
                </a:solidFill>
                <a:latin typeface="Arial"/>
                <a:cs typeface="DejaVu Sans"/>
              </a:rPr>
              <a:t>O</a:t>
            </a:r>
            <a:endParaRPr b="0" lang="de-CH" sz="2600" spc="-1" strike="noStrike">
              <a:latin typeface="Arial"/>
            </a:endParaRPr>
          </a:p>
        </p:txBody>
      </p:sp>
      <p:sp>
        <p:nvSpPr>
          <p:cNvPr id="333" name="Line 15"/>
          <p:cNvSpPr/>
          <p:nvPr/>
        </p:nvSpPr>
        <p:spPr>
          <a:xfrm flipH="1">
            <a:off x="6251760" y="3168000"/>
            <a:ext cx="1077840" cy="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1180800" y="1612800"/>
            <a:ext cx="6896160" cy="1481760"/>
          </a:xfrm>
          <a:prstGeom prst="rect">
            <a:avLst/>
          </a:prstGeom>
          <a:solidFill>
            <a:srgbClr val="ffffff"/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"/>
          <p:cNvSpPr/>
          <p:nvPr/>
        </p:nvSpPr>
        <p:spPr>
          <a:xfrm>
            <a:off x="1555200" y="1440000"/>
            <a:ext cx="61459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2800" spc="-1" strike="noStrike">
                <a:solidFill>
                  <a:srgbClr val="1e6a39"/>
                </a:solidFill>
                <a:latin typeface="Calibri"/>
                <a:cs typeface="Arial"/>
              </a:rPr>
              <a:t>Electronic excitation by electron impact on noble gasses</a:t>
            </a:r>
            <a:endParaRPr b="0" lang="de-CH" sz="2800" spc="-1" strike="noStrike"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3969"/>
              </a:spcAft>
            </a:pPr>
            <a:r>
              <a:rPr b="0" lang="de-CH" sz="2400" spc="-1" strike="noStrike">
                <a:solidFill>
                  <a:srgbClr val="000000"/>
                </a:solidFill>
                <a:latin typeface="Calibri"/>
                <a:cs typeface="DejaVu Sans"/>
              </a:rPr>
              <a:t>Klaus Bartschat</a:t>
            </a:r>
            <a:br/>
            <a:r>
              <a:rPr b="0" lang="de-CH" sz="2400" spc="-1" strike="noStrike">
                <a:solidFill>
                  <a:srgbClr val="000000"/>
                </a:solidFill>
                <a:latin typeface="Calibri"/>
                <a:cs typeface="DejaVu Sans"/>
              </a:rPr>
              <a:t>Oleg Zatsarinny</a:t>
            </a:r>
            <a:endParaRPr b="0" lang="de-CH" sz="2400" spc="-1" strike="noStrike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5B9E311E-DC08-4DA0-91D5-96963095764F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Arial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6553080" y="6356520"/>
            <a:ext cx="2126520" cy="3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</a:pPr>
            <a:fld id="{ADE041D4-B3C0-4711-9A5F-A81AAE23B391}" type="slidenum">
              <a:rPr b="0" lang="de-CH" sz="1200" spc="-1" strike="noStrike">
                <a:solidFill>
                  <a:srgbClr val="898989"/>
                </a:solidFill>
                <a:latin typeface="Calibri"/>
                <a:cs typeface="Segoe UI"/>
              </a:rPr>
              <a:t>&lt;number&gt;</a:t>
            </a:fld>
            <a:endParaRPr b="0" lang="de-CH" sz="1200" spc="-1" strike="noStrike">
              <a:latin typeface="Arial"/>
            </a:endParaRPr>
          </a:p>
        </p:txBody>
      </p:sp>
      <p:sp>
        <p:nvSpPr>
          <p:cNvPr id="338" name="CustomShape 5"/>
          <p:cNvSpPr/>
          <p:nvPr/>
        </p:nvSpPr>
        <p:spPr>
          <a:xfrm>
            <a:off x="360000" y="6189480"/>
            <a:ext cx="33969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CH" sz="1600" spc="-1" strike="noStrike">
                <a:solidFill>
                  <a:srgbClr val="1e6a39"/>
                </a:solidFill>
                <a:latin typeface="Calibri"/>
                <a:cs typeface="DejaVu Sans"/>
              </a:rPr>
              <a:t>(in the footsteps of Julie M Phillips)</a:t>
            </a:r>
            <a:endParaRPr b="0" lang="de-CH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6553080" y="6248520"/>
            <a:ext cx="1901880" cy="45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8EA7A3F2-0143-4C38-841C-E348C7E30FFA}" type="slidenum">
              <a:rPr b="0" lang="de-CH" sz="1400" spc="-1" strike="noStrike">
                <a:solidFill>
                  <a:srgbClr val="000000"/>
                </a:solidFill>
                <a:latin typeface="Times New Roman"/>
                <a:cs typeface="DejaVu Sans"/>
              </a:rPr>
              <a:t>&lt;number&gt;</a:t>
            </a:fld>
            <a:endParaRPr b="0" lang="de-CH" sz="1400" spc="-1" strike="noStrike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1257480" y="190440"/>
            <a:ext cx="6886440" cy="73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6600"/>
                </a:solidFill>
                <a:latin typeface="Bookman Old Style"/>
                <a:cs typeface="DejaVu Sans"/>
              </a:rPr>
              <a:t>Absolute cross sections for excitation of the Kr (4p</a:t>
            </a:r>
            <a:r>
              <a:rPr b="0" lang="de-CH" sz="1400" spc="-1" strike="noStrike" baseline="30000">
                <a:solidFill>
                  <a:srgbClr val="006600"/>
                </a:solidFill>
                <a:latin typeface="Bookman Old Style"/>
                <a:cs typeface="DejaVu Sans"/>
              </a:rPr>
              <a:t>5</a:t>
            </a:r>
            <a:r>
              <a:rPr b="0" lang="de-CH" sz="1400" spc="-1" strike="noStrike">
                <a:solidFill>
                  <a:srgbClr val="006600"/>
                </a:solidFill>
                <a:latin typeface="Bookman Old Style"/>
                <a:cs typeface="DejaVu Sans"/>
              </a:rPr>
              <a:t>5s) states: </a:t>
            </a:r>
            <a:endParaRPr b="0" lang="de-CH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6600"/>
                </a:solidFill>
                <a:latin typeface="Bookman Old Style"/>
                <a:cs typeface="DejaVu Sans"/>
              </a:rPr>
              <a:t>high-resolution electron scattering experiments and B-spline</a:t>
            </a:r>
            <a:endParaRPr b="0" lang="de-CH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CH" sz="1400" spc="-1" strike="noStrike">
                <a:solidFill>
                  <a:srgbClr val="006600"/>
                </a:solidFill>
                <a:latin typeface="Bookman Old Style"/>
                <a:cs typeface="DejaVu Sans"/>
              </a:rPr>
              <a:t>R-matrix calculations. 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568440" y="5760000"/>
            <a:ext cx="5898960" cy="30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</a:pPr>
            <a:r>
              <a:rPr b="0" lang="de-CH" sz="1400" spc="-1" strike="noStrike">
                <a:solidFill>
                  <a:srgbClr val="000000"/>
                </a:solidFill>
                <a:latin typeface="Sylfaen"/>
                <a:cs typeface="DejaVu Sans"/>
              </a:rPr>
              <a:t>M. Allan, O. Zatsarinny, and K. Bartschat, J. Phys. B </a:t>
            </a:r>
            <a:r>
              <a:rPr b="1" lang="de-CH" sz="1400" spc="-1" strike="noStrike">
                <a:solidFill>
                  <a:srgbClr val="000000"/>
                </a:solidFill>
                <a:latin typeface="Sylfaen"/>
                <a:cs typeface="DejaVu Sans"/>
              </a:rPr>
              <a:t>44</a:t>
            </a:r>
            <a:r>
              <a:rPr b="0" lang="de-CH" sz="1400" spc="-1" strike="noStrike">
                <a:solidFill>
                  <a:srgbClr val="000000"/>
                </a:solidFill>
                <a:latin typeface="Sylfaen"/>
                <a:cs typeface="DejaVu Sans"/>
              </a:rPr>
              <a:t>, 065201 (2011)</a:t>
            </a:r>
            <a:endParaRPr b="0" lang="de-CH" sz="1400" spc="-1" strike="noStrike"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324000" y="235080"/>
            <a:ext cx="65052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CH" sz="3200" spc="-1" strike="noStrike">
                <a:solidFill>
                  <a:srgbClr val="000099"/>
                </a:solidFill>
                <a:latin typeface="Bookman Old Style"/>
                <a:cs typeface="DejaVu Sans"/>
              </a:rPr>
              <a:t>Kr</a:t>
            </a:r>
            <a:endParaRPr b="0" lang="de-CH" sz="3200" spc="-1" strike="noStrike">
              <a:latin typeface="Arial"/>
            </a:endParaRPr>
          </a:p>
        </p:txBody>
      </p:sp>
      <p:pic>
        <p:nvPicPr>
          <p:cNvPr id="343" name="Picture 6" descr=""/>
          <p:cNvPicPr/>
          <p:nvPr/>
        </p:nvPicPr>
        <p:blipFill>
          <a:blip r:embed="rId1"/>
          <a:stretch/>
        </p:blipFill>
        <p:spPr>
          <a:xfrm>
            <a:off x="776160" y="1244520"/>
            <a:ext cx="7039080" cy="404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Application>LibreOffice/6.2.8.2$Windows_X86_64 LibreOffice_project/f82ddfca21ebc1e222a662a32b25c0c9d20169ee</Application>
  <Words>600</Words>
  <Paragraphs>215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ALLAN Michael</dc:creator>
  <dc:description/>
  <dc:language>hi-IN</dc:language>
  <cp:lastModifiedBy/>
  <cp:lastPrinted>1601-01-01T00:00:00Z</cp:lastPrinted>
  <dcterms:modified xsi:type="dcterms:W3CDTF">2020-06-02T16:09:16Z</dcterms:modified>
  <cp:revision>310</cp:revision>
  <dc:subject/>
  <dc:title>MEASURING ELEMENTARY PLASMA PROCESSES: ELASTIC SCATTERING, VIBRATIONAL AND ELECTRONIC EXCITATION, DISSOCIATIVE ATTACHMENT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26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41</vt:i4>
  </property>
</Properties>
</file>